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2400" b="1" dirty="0"/>
              <a:t>Ukupan </a:t>
            </a:r>
            <a:r>
              <a:rPr lang="sr-Latn-RS" sz="2400" b="1" dirty="0"/>
              <a:t>YoY </a:t>
            </a:r>
            <a:r>
              <a:rPr lang="nb-NO" sz="2400" b="1" dirty="0"/>
              <a:t>rast tržišta 2015</a:t>
            </a:r>
            <a:r>
              <a:rPr lang="nb-NO" sz="2400" b="1" baseline="0" dirty="0"/>
              <a:t> </a:t>
            </a:r>
            <a:r>
              <a:rPr lang="nb-NO" sz="2400" b="1" dirty="0"/>
              <a:t>- 2016 ('000 €)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Ukupan YoY rast tržišta 2015 - 2016 ('000 €)
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16DB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19-4B6B-8314-DC391D5CF51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20,010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19-4B6B-8314-DC391D5CF5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23,7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0C-4209-BCCF-9DF0E570C5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2015</c:v>
                </c:pt>
                <c:pt idx="1">
                  <c:v>2016</c:v>
                </c:pt>
              </c:numCache>
            </c:numRef>
          </c:cat>
          <c:val>
            <c:numRef>
              <c:f>Sheet1!$B$2:$B$3</c:f>
              <c:numCache>
                <c:formatCode>_(* #,##0_);_(* \(#,##0\);_(* "-"??_);_(@_)</c:formatCode>
                <c:ptCount val="2"/>
                <c:pt idx="0">
                  <c:v>20185</c:v>
                </c:pt>
                <c:pt idx="1">
                  <c:v>23738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19-4B6B-8314-DC391D5CF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695184"/>
        <c:axId val="52695576"/>
      </c:barChart>
      <c:catAx>
        <c:axId val="5269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695576"/>
        <c:crosses val="autoZero"/>
        <c:auto val="1"/>
        <c:lblAlgn val="ctr"/>
        <c:lblOffset val="100"/>
        <c:noMultiLvlLbl val="0"/>
      </c:catAx>
      <c:valAx>
        <c:axId val="52695576"/>
        <c:scaling>
          <c:orientation val="minMax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69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999874665013225"/>
          <c:y val="0.12678300000990647"/>
          <c:w val="0.87345182267634502"/>
          <c:h val="0.753937061289501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Ukupan YoY rast tržišta 2010 - 2015 ('000 €)
</c:v>
                </c:pt>
              </c:strCache>
            </c:strRef>
          </c:tx>
          <c:spPr>
            <a:solidFill>
              <a:srgbClr val="016DB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Sheet1!$B$2:$B$8</c:f>
              <c:numCache>
                <c:formatCode>_(* #,##0_);_(* \(#,##0\);_(* "-"??_);_(@_)</c:formatCode>
                <c:ptCount val="7"/>
                <c:pt idx="0">
                  <c:v>8970</c:v>
                </c:pt>
                <c:pt idx="1">
                  <c:v>12210</c:v>
                </c:pt>
                <c:pt idx="2">
                  <c:v>14320</c:v>
                </c:pt>
                <c:pt idx="3">
                  <c:v>16240</c:v>
                </c:pt>
                <c:pt idx="4">
                  <c:v>18160</c:v>
                </c:pt>
                <c:pt idx="5">
                  <c:v>20010</c:v>
                </c:pt>
                <c:pt idx="6">
                  <c:v>23738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6D-43EA-8CD8-D613AF1F59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34"/>
        <c:axId val="52697928"/>
        <c:axId val="52698320"/>
      </c:barChart>
      <c:catAx>
        <c:axId val="52697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698320"/>
        <c:crosses val="autoZero"/>
        <c:auto val="1"/>
        <c:lblAlgn val="ctr"/>
        <c:lblOffset val="100"/>
        <c:noMultiLvlLbl val="0"/>
      </c:catAx>
      <c:valAx>
        <c:axId val="52698320"/>
        <c:scaling>
          <c:orientation val="minMax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697928"/>
        <c:crosses val="autoZero"/>
        <c:crossBetween val="between"/>
      </c:valAx>
      <c:spPr>
        <a:noFill/>
        <a:ln>
          <a:solidFill>
            <a:schemeClr val="accent1">
              <a:alpha val="93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b-NO" sz="2400" b="1" dirty="0"/>
              <a:t>Ukupan </a:t>
            </a:r>
            <a:r>
              <a:rPr lang="sr-Latn-RS" sz="2400" b="1" dirty="0"/>
              <a:t>YoY </a:t>
            </a:r>
            <a:r>
              <a:rPr lang="nb-NO" sz="2400" b="1" dirty="0"/>
              <a:t>rast tržišta 2014 - 2015 ('000 €)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Ukupan YoY rast tržišta 2014 - 2015 ('000 €)
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16DB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1D-4503-B139-3A3E7C4BE4A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Sheet1!$B$2:$B$3</c:f>
              <c:numCache>
                <c:formatCode>_(* #,##0_);_(* \(#,##0\);_(* "-"??_);_(@_)</c:formatCode>
                <c:ptCount val="2"/>
                <c:pt idx="0">
                  <c:v>8560</c:v>
                </c:pt>
                <c:pt idx="1">
                  <c:v>8400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1D-4503-B139-3A3E7C4BE4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8936432"/>
        <c:axId val="218936824"/>
      </c:barChart>
      <c:catAx>
        <c:axId val="218936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936824"/>
        <c:crosses val="autoZero"/>
        <c:auto val="1"/>
        <c:lblAlgn val="ctr"/>
        <c:lblOffset val="100"/>
        <c:noMultiLvlLbl val="0"/>
      </c:catAx>
      <c:valAx>
        <c:axId val="218936824"/>
        <c:scaling>
          <c:orientation val="minMax"/>
          <c:min val="7000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21893643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16DB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Ukupna potrošnja video oglašavanje</c:v>
                </c:pt>
                <c:pt idx="1">
                  <c:v>Vrednost in-stream video oglašavanja</c:v>
                </c:pt>
                <c:pt idx="2">
                  <c:v>YouTube video oglašavanje</c:v>
                </c:pt>
              </c:strCache>
            </c:strRef>
          </c:cat>
          <c:val>
            <c:numRef>
              <c:f>Sheet1!$B$2:$B$4</c:f>
              <c:numCache>
                <c:formatCode>_(* #,##0_);_(* \(#,##0\);_(* "-"??_);_(@_)</c:formatCode>
                <c:ptCount val="3"/>
                <c:pt idx="0">
                  <c:v>1050000</c:v>
                </c:pt>
                <c:pt idx="1">
                  <c:v>770000</c:v>
                </c:pt>
                <c:pt idx="2">
                  <c:v>650000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20-4ACC-B9DB-743681077BF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8B3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Ukupna potrošnja video oglašavanje</c:v>
                </c:pt>
                <c:pt idx="1">
                  <c:v>Vrednost in-stream video oglašavanja</c:v>
                </c:pt>
                <c:pt idx="2">
                  <c:v>YouTube video oglašavanje</c:v>
                </c:pt>
              </c:strCache>
            </c:strRef>
          </c:cat>
          <c:val>
            <c:numRef>
              <c:f>Sheet1!$C$2:$C$4</c:f>
              <c:numCache>
                <c:formatCode>_(* #,##0_);_(* \(#,##0\);_(* "-"??_);_(@_)</c:formatCode>
                <c:ptCount val="3"/>
                <c:pt idx="0">
                  <c:v>2450000</c:v>
                </c:pt>
                <c:pt idx="1">
                  <c:v>1560000</c:v>
                </c:pt>
                <c:pt idx="2">
                  <c:v>1180000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20-4ACC-B9DB-743681077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4"/>
        <c:overlap val="-16"/>
        <c:axId val="218938392"/>
        <c:axId val="218938784"/>
      </c:barChart>
      <c:catAx>
        <c:axId val="218938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938784"/>
        <c:crosses val="autoZero"/>
        <c:auto val="1"/>
        <c:lblAlgn val="ctr"/>
        <c:lblOffset val="100"/>
        <c:noMultiLvlLbl val="0"/>
      </c:catAx>
      <c:valAx>
        <c:axId val="218938784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218938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16DB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Procena investicije u social media marketing</c:v>
                </c:pt>
              </c:strCache>
            </c:strRef>
          </c:cat>
          <c:val>
            <c:numRef>
              <c:f>Sheet1!$B$2</c:f>
              <c:numCache>
                <c:formatCode>_(* #,##0_);_(* \(#,##0\);_(* "-"??_);_(@_)</c:formatCode>
                <c:ptCount val="1"/>
                <c:pt idx="0">
                  <c:v>3290000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5-408F-8AC6-0F809AA7A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8B3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Procena investicije u social media marketing</c:v>
                </c:pt>
              </c:strCache>
            </c:strRef>
          </c:cat>
          <c:val>
            <c:numRef>
              <c:f>Sheet1!$C$2</c:f>
              <c:numCache>
                <c:formatCode>_(* #,##0_);_(* \(#,##0\);_(* "-"??_);_(@_)</c:formatCode>
                <c:ptCount val="1"/>
                <c:pt idx="0">
                  <c:v>3930000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C5-408F-8AC6-0F809AA7A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-51"/>
        <c:axId val="218939568"/>
        <c:axId val="217521472"/>
      </c:barChart>
      <c:catAx>
        <c:axId val="218939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21472"/>
        <c:crosses val="autoZero"/>
        <c:auto val="1"/>
        <c:lblAlgn val="ctr"/>
        <c:lblOffset val="100"/>
        <c:noMultiLvlLbl val="0"/>
      </c:catAx>
      <c:valAx>
        <c:axId val="217521472"/>
        <c:scaling>
          <c:orientation val="minMax"/>
          <c:max val="3300000"/>
          <c:min val="2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939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3415336020926887"/>
          <c:y val="0.90960062079010806"/>
          <c:w val="0.30377259387847166"/>
          <c:h val="7.30895847739231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900178563056417"/>
          <c:y val="1.2323943092494589E-2"/>
          <c:w val="0.60156589291184237"/>
          <c:h val="0.7908258109300113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16DB7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0.14930678350215215"/>
                  <c:y val="-4.10798103083153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A7-4A16-AF85-72DC45C7E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Community management</c:v>
                </c:pt>
                <c:pt idx="1">
                  <c:v>Facebook oglasi</c:v>
                </c:pt>
                <c:pt idx="2">
                  <c:v>Twitter oglasi</c:v>
                </c:pt>
                <c:pt idx="3">
                  <c:v>LinkedIn oglasi</c:v>
                </c:pt>
              </c:strCache>
            </c:strRef>
          </c:cat>
          <c:val>
            <c:numRef>
              <c:f>Sheet1!$B$2:$B$5</c:f>
              <c:numCache>
                <c:formatCode>_(* #,##0_);_(* \(#,##0\);_(* "-"??_);_(@_)</c:formatCode>
                <c:ptCount val="4"/>
                <c:pt idx="0">
                  <c:v>190000</c:v>
                </c:pt>
                <c:pt idx="1">
                  <c:v>3350000</c:v>
                </c:pt>
                <c:pt idx="2">
                  <c:v>280000</c:v>
                </c:pt>
                <c:pt idx="3">
                  <c:v>180000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A7-4A16-AF85-72DC45C7E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28"/>
        <c:axId val="217522256"/>
        <c:axId val="217522648"/>
      </c:barChart>
      <c:catAx>
        <c:axId val="217522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22648"/>
        <c:crosses val="autoZero"/>
        <c:auto val="1"/>
        <c:lblAlgn val="ctr"/>
        <c:lblOffset val="100"/>
        <c:noMultiLvlLbl val="0"/>
      </c:catAx>
      <c:valAx>
        <c:axId val="217522648"/>
        <c:scaling>
          <c:orientation val="minMax"/>
        </c:scaling>
        <c:delete val="1"/>
        <c:axPos val="b"/>
        <c:numFmt formatCode="_(* #,##0_);_(* \(#,##0\);_(* &quot;-&quot;??_);_(@_)" sourceLinked="1"/>
        <c:majorTickMark val="none"/>
        <c:minorTickMark val="none"/>
        <c:tickLblPos val="nextTo"/>
        <c:crossAx val="21752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016DB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Affiliate marketing</c:v>
                </c:pt>
                <c:pt idx="1">
                  <c:v>Integrisani sadržaji</c:v>
                </c:pt>
                <c:pt idx="2">
                  <c:v>Newsletter oglašavanje</c:v>
                </c:pt>
                <c:pt idx="3">
                  <c:v>Native advertising</c:v>
                </c:pt>
              </c:strCache>
            </c:strRef>
          </c:cat>
          <c:val>
            <c:numRef>
              <c:f>Sheet1!$B$2:$B$5</c:f>
              <c:numCache>
                <c:formatCode>_(* #,##0_);_(* \(#,##0\);_(* "-"??_);_(@_)</c:formatCode>
                <c:ptCount val="4"/>
                <c:pt idx="0">
                  <c:v>145000</c:v>
                </c:pt>
                <c:pt idx="1">
                  <c:v>185000</c:v>
                </c:pt>
                <c:pt idx="2">
                  <c:v>20000</c:v>
                </c:pt>
                <c:pt idx="3">
                  <c:v>150000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04-46EE-A7D1-330D1EAB3D6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Affiliate marketing</c:v>
                </c:pt>
                <c:pt idx="1">
                  <c:v>Integrisani sadržaji</c:v>
                </c:pt>
                <c:pt idx="2">
                  <c:v>Newsletter oglašavanje</c:v>
                </c:pt>
                <c:pt idx="3">
                  <c:v>Native advertising</c:v>
                </c:pt>
              </c:strCache>
            </c:strRef>
          </c:cat>
          <c:val>
            <c:numRef>
              <c:f>Sheet1!$C$2:$C$5</c:f>
              <c:numCache>
                <c:formatCode>_(* #,##0_);_(* \(#,##0\);_(* "-"??_);_(@_)</c:formatCode>
                <c:ptCount val="4"/>
                <c:pt idx="0">
                  <c:v>190000</c:v>
                </c:pt>
                <c:pt idx="1">
                  <c:v>220000</c:v>
                </c:pt>
                <c:pt idx="2">
                  <c:v>20000</c:v>
                </c:pt>
                <c:pt idx="3">
                  <c:v>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04-46EE-A7D1-330D1EAB3D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7523432"/>
        <c:axId val="217523824"/>
      </c:barChart>
      <c:catAx>
        <c:axId val="217523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23824"/>
        <c:crosses val="autoZero"/>
        <c:auto val="1"/>
        <c:lblAlgn val="ctr"/>
        <c:lblOffset val="100"/>
        <c:noMultiLvlLbl val="0"/>
      </c:catAx>
      <c:valAx>
        <c:axId val="217523824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minorTickMark val="none"/>
        <c:tickLblPos val="nextTo"/>
        <c:crossAx val="217523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Programmatic</c:v>
                </c:pt>
              </c:strCache>
            </c:strRef>
          </c:tx>
          <c:spPr>
            <a:solidFill>
              <a:srgbClr val="016DB7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2967134141568089E-2"/>
                  <c:y val="-3.62139917695473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79-4177-846E-15ED9C9FCDC7}"/>
                </c:ext>
              </c:extLst>
            </c:dLbl>
            <c:dLbl>
              <c:idx val="1"/>
              <c:layout>
                <c:manualLayout>
                  <c:x val="8.0154688916430183E-2"/>
                  <c:y val="-1.97530864197532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79-4177-846E-15ED9C9FCDC7}"/>
                </c:ext>
              </c:extLst>
            </c:dLbl>
            <c:dLbl>
              <c:idx val="2"/>
              <c:layout>
                <c:manualLayout>
                  <c:x val="8.577957936670609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79-4177-846E-15ED9C9FCD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16DB7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Display</c:v>
                </c:pt>
                <c:pt idx="1">
                  <c:v>Video</c:v>
                </c:pt>
                <c:pt idx="2">
                  <c:v>Mobile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0.03</c:v>
                </c:pt>
                <c:pt idx="1">
                  <c:v>4.2000000000000003E-2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79-4177-846E-15ED9C9FCDC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Non-Programmatic</c:v>
                </c:pt>
              </c:strCache>
            </c:strRef>
          </c:tx>
          <c:spPr>
            <a:solidFill>
              <a:srgbClr val="F8B32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Display</c:v>
                </c:pt>
                <c:pt idx="1">
                  <c:v>Video</c:v>
                </c:pt>
                <c:pt idx="2">
                  <c:v>Mobile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0.97</c:v>
                </c:pt>
                <c:pt idx="1">
                  <c:v>0.96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79-4177-846E-15ED9C9FCD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17524608"/>
        <c:axId val="217525000"/>
      </c:barChart>
      <c:catAx>
        <c:axId val="217524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25000"/>
        <c:crosses val="autoZero"/>
        <c:auto val="1"/>
        <c:lblAlgn val="ctr"/>
        <c:lblOffset val="100"/>
        <c:noMultiLvlLbl val="0"/>
      </c:catAx>
      <c:valAx>
        <c:axId val="217525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24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0.82811</cdr:x>
      <cdr:y>0.21321</cdr:y>
    </cdr:from>
    <cdr:to>
      <cdr:x>0.87741</cdr:x>
      <cdr:y>0.32847</cdr:y>
    </cdr:to>
    <cdr:sp macro="" textlink="">
      <cdr:nvSpPr>
        <cdr:cNvPr id="2" name="Straight Arrow Connector 1"/>
        <cdr:cNvSpPr/>
      </cdr:nvSpPr>
      <cdr:spPr>
        <a:xfrm xmlns:a="http://schemas.openxmlformats.org/drawingml/2006/main" flipV="1">
          <a:off x="6990358" y="990012"/>
          <a:ext cx="416164" cy="535217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006FB7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b="1"/>
        </a:p>
      </cdr:txBody>
    </cdr:sp>
  </cdr:relSizeAnchor>
  <cdr:relSizeAnchor xmlns:cdr="http://schemas.openxmlformats.org/drawingml/2006/chartDrawing">
    <cdr:from>
      <cdr:x>0.77728</cdr:x>
      <cdr:y>0.19654</cdr:y>
    </cdr:from>
    <cdr:to>
      <cdr:x>0.88727</cdr:x>
      <cdr:y>0.27221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561308" y="912642"/>
          <a:ext cx="928468" cy="3513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0070C0"/>
              </a:solidFill>
            </a:rPr>
            <a:t>17,6%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83F3C-ABB1-42F1-BCA9-A4F51A1C537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35C69-DA84-4576-8FBD-08911B033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8113" y="768350"/>
            <a:ext cx="6823075" cy="383857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968F1-4B29-429A-9E9F-40967450888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18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8113" y="768350"/>
            <a:ext cx="6823075" cy="383857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800" dirty="0"/>
              <a:t>Advertisers invest most in Search in 2011</a:t>
            </a:r>
          </a:p>
          <a:p>
            <a:pPr lvl="1">
              <a:buFontTx/>
              <a:buChar char="-"/>
            </a:pPr>
            <a:r>
              <a:rPr lang="en-GB" sz="800" dirty="0"/>
              <a:t>Performance-based campaigns preferred by advertisers</a:t>
            </a:r>
          </a:p>
          <a:p>
            <a:pPr lvl="1">
              <a:buFontTx/>
              <a:buChar char="-"/>
            </a:pPr>
            <a:r>
              <a:rPr lang="en-GB" sz="800" dirty="0"/>
              <a:t>Tough economic conditions restore Search lead in the online space</a:t>
            </a:r>
          </a:p>
          <a:p>
            <a:pPr>
              <a:buFontTx/>
              <a:buChar char="-"/>
            </a:pPr>
            <a:r>
              <a:rPr lang="en-GB" sz="800" dirty="0"/>
              <a:t> But we are also seeing a renaissance of Display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</a:t>
            </a:r>
            <a:r>
              <a:rPr lang="en-GB" sz="1300" dirty="0"/>
              <a:t>Increase brand investment in Display: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UK –  branding at 42% of online display </a:t>
            </a:r>
            <a:r>
              <a:rPr lang="en-GB" sz="1300" dirty="0" err="1"/>
              <a:t>adspend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Increase investment in video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The rise of data-driven advertising: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Ad Exchanges, </a:t>
            </a:r>
            <a:r>
              <a:rPr lang="en-GB" sz="1300" dirty="0" err="1"/>
              <a:t>DSPs</a:t>
            </a:r>
            <a:r>
              <a:rPr lang="en-GB" sz="1300" dirty="0"/>
              <a:t>, </a:t>
            </a:r>
            <a:r>
              <a:rPr lang="en-GB" sz="1300" dirty="0" err="1"/>
              <a:t>RTB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Better targeting and retargeting 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 Bifurcation of Online Display</a:t>
            </a:r>
            <a:endParaRPr lang="en-GB" dirty="0"/>
          </a:p>
          <a:p>
            <a:pPr>
              <a:buFontTx/>
              <a:buChar char="-"/>
            </a:pPr>
            <a:endParaRPr lang="en-GB" sz="800" dirty="0"/>
          </a:p>
          <a:p>
            <a:pPr>
              <a:buFontTx/>
              <a:buChar char="-"/>
            </a:pPr>
            <a:endParaRPr lang="en-GB" sz="800" dirty="0"/>
          </a:p>
          <a:p>
            <a:pPr lvl="1">
              <a:buFontTx/>
              <a:buChar char="-"/>
            </a:pPr>
            <a:endParaRPr lang="en-GB" sz="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968F1-4B29-429A-9E9F-40967450888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9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8113" y="768350"/>
            <a:ext cx="6823075" cy="383857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800" dirty="0"/>
              <a:t>Advertisers invest most in Search in 2011</a:t>
            </a:r>
          </a:p>
          <a:p>
            <a:pPr lvl="1">
              <a:buFontTx/>
              <a:buChar char="-"/>
            </a:pPr>
            <a:r>
              <a:rPr lang="en-GB" sz="800" dirty="0"/>
              <a:t>Performance-based campaigns preferred by advertisers</a:t>
            </a:r>
          </a:p>
          <a:p>
            <a:pPr lvl="1">
              <a:buFontTx/>
              <a:buChar char="-"/>
            </a:pPr>
            <a:r>
              <a:rPr lang="en-GB" sz="800" dirty="0"/>
              <a:t>Tough economic conditions restore Search lead in the online space</a:t>
            </a:r>
          </a:p>
          <a:p>
            <a:pPr>
              <a:buFontTx/>
              <a:buChar char="-"/>
            </a:pPr>
            <a:r>
              <a:rPr lang="en-GB" sz="800" dirty="0"/>
              <a:t> But we are also seeing a renaissance of Display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</a:t>
            </a:r>
            <a:r>
              <a:rPr lang="en-GB" sz="1300" dirty="0"/>
              <a:t>Increase brand investment in Display: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UK –  branding at 42% of online display </a:t>
            </a:r>
            <a:r>
              <a:rPr lang="en-GB" sz="1300" dirty="0" err="1"/>
              <a:t>adspend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Increase investment in video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The rise of data-driven advertising: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Ad Exchanges, </a:t>
            </a:r>
            <a:r>
              <a:rPr lang="en-GB" sz="1300" dirty="0" err="1"/>
              <a:t>DSPs</a:t>
            </a:r>
            <a:r>
              <a:rPr lang="en-GB" sz="1300" dirty="0"/>
              <a:t>, </a:t>
            </a:r>
            <a:r>
              <a:rPr lang="en-GB" sz="1300" dirty="0" err="1"/>
              <a:t>RTB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Better targeting and retargeting 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 Bifurcation of Online Display</a:t>
            </a:r>
            <a:endParaRPr lang="en-GB" dirty="0"/>
          </a:p>
          <a:p>
            <a:pPr>
              <a:buFontTx/>
              <a:buChar char="-"/>
            </a:pPr>
            <a:endParaRPr lang="en-GB" sz="800" dirty="0"/>
          </a:p>
          <a:p>
            <a:pPr>
              <a:buFontTx/>
              <a:buChar char="-"/>
            </a:pPr>
            <a:endParaRPr lang="en-GB" sz="800" dirty="0"/>
          </a:p>
          <a:p>
            <a:pPr lvl="1">
              <a:buFontTx/>
              <a:buChar char="-"/>
            </a:pPr>
            <a:endParaRPr lang="en-GB" sz="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968F1-4B29-429A-9E9F-40967450888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83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8113" y="768350"/>
            <a:ext cx="6823075" cy="383857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800" dirty="0"/>
              <a:t>Advertisers invest most in Search in 2011</a:t>
            </a:r>
          </a:p>
          <a:p>
            <a:pPr lvl="1">
              <a:buFontTx/>
              <a:buChar char="-"/>
            </a:pPr>
            <a:r>
              <a:rPr lang="en-GB" sz="800" dirty="0"/>
              <a:t>Performance-based campaigns preferred by advertisers</a:t>
            </a:r>
          </a:p>
          <a:p>
            <a:pPr lvl="1">
              <a:buFontTx/>
              <a:buChar char="-"/>
            </a:pPr>
            <a:r>
              <a:rPr lang="en-GB" sz="800" dirty="0"/>
              <a:t>Tough economic conditions restore Search lead in the online space</a:t>
            </a:r>
          </a:p>
          <a:p>
            <a:pPr>
              <a:buFontTx/>
              <a:buChar char="-"/>
            </a:pPr>
            <a:r>
              <a:rPr lang="en-GB" sz="800" dirty="0"/>
              <a:t> But we are also seeing a renaissance of Display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</a:t>
            </a:r>
            <a:r>
              <a:rPr lang="en-GB" sz="1300" dirty="0"/>
              <a:t>Increase brand investment in Display: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UK –  branding at 42% of online display </a:t>
            </a:r>
            <a:r>
              <a:rPr lang="en-GB" sz="1300" dirty="0" err="1"/>
              <a:t>adspend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Increase investment in video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The rise of data-driven advertising: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Ad Exchanges, </a:t>
            </a:r>
            <a:r>
              <a:rPr lang="en-GB" sz="1300" dirty="0" err="1"/>
              <a:t>DSPs</a:t>
            </a:r>
            <a:r>
              <a:rPr lang="en-GB" sz="1300" dirty="0"/>
              <a:t>, </a:t>
            </a:r>
            <a:r>
              <a:rPr lang="en-GB" sz="1300" dirty="0" err="1"/>
              <a:t>RTB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Better targeting and retargeting 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 Bifurcation of Online Display</a:t>
            </a:r>
            <a:endParaRPr lang="en-GB" dirty="0"/>
          </a:p>
          <a:p>
            <a:pPr>
              <a:buFontTx/>
              <a:buChar char="-"/>
            </a:pPr>
            <a:endParaRPr lang="en-GB" sz="800" dirty="0"/>
          </a:p>
          <a:p>
            <a:pPr>
              <a:buFontTx/>
              <a:buChar char="-"/>
            </a:pPr>
            <a:endParaRPr lang="en-GB" sz="800" dirty="0"/>
          </a:p>
          <a:p>
            <a:pPr lvl="1">
              <a:buFontTx/>
              <a:buChar char="-"/>
            </a:pPr>
            <a:endParaRPr lang="en-GB" sz="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968F1-4B29-429A-9E9F-40967450888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09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8113" y="768350"/>
            <a:ext cx="6823075" cy="383857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800" dirty="0"/>
              <a:t>Advertisers invest most in Search in 2011</a:t>
            </a:r>
          </a:p>
          <a:p>
            <a:pPr lvl="1">
              <a:buFontTx/>
              <a:buChar char="-"/>
            </a:pPr>
            <a:r>
              <a:rPr lang="en-GB" sz="800" dirty="0"/>
              <a:t>Performance-based campaigns preferred by advertisers</a:t>
            </a:r>
          </a:p>
          <a:p>
            <a:pPr lvl="1">
              <a:buFontTx/>
              <a:buChar char="-"/>
            </a:pPr>
            <a:r>
              <a:rPr lang="en-GB" sz="800" dirty="0"/>
              <a:t>Tough economic conditions restore Search lead in the online space</a:t>
            </a:r>
          </a:p>
          <a:p>
            <a:pPr>
              <a:buFontTx/>
              <a:buChar char="-"/>
            </a:pPr>
            <a:r>
              <a:rPr lang="en-GB" sz="800" dirty="0"/>
              <a:t> But we are also seeing a renaissance of Display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</a:t>
            </a:r>
            <a:r>
              <a:rPr lang="en-GB" sz="1300" dirty="0"/>
              <a:t>Increase brand investment in Display: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UK –  branding at 42% of online display </a:t>
            </a:r>
            <a:r>
              <a:rPr lang="en-GB" sz="1300" dirty="0" err="1"/>
              <a:t>adspend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Increase investment in video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The rise of data-driven advertising: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Ad Exchanges, </a:t>
            </a:r>
            <a:r>
              <a:rPr lang="en-GB" sz="1300" dirty="0" err="1"/>
              <a:t>DSPs</a:t>
            </a:r>
            <a:r>
              <a:rPr lang="en-GB" sz="1300" dirty="0"/>
              <a:t>, </a:t>
            </a:r>
            <a:r>
              <a:rPr lang="en-GB" sz="1300" dirty="0" err="1"/>
              <a:t>RTB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Better targeting and retargeting 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 Bifurcation of Online Display</a:t>
            </a:r>
            <a:endParaRPr lang="en-GB" dirty="0"/>
          </a:p>
          <a:p>
            <a:pPr>
              <a:buFontTx/>
              <a:buChar char="-"/>
            </a:pPr>
            <a:endParaRPr lang="en-GB" sz="800" dirty="0"/>
          </a:p>
          <a:p>
            <a:pPr>
              <a:buFontTx/>
              <a:buChar char="-"/>
            </a:pPr>
            <a:endParaRPr lang="en-GB" sz="800" dirty="0"/>
          </a:p>
          <a:p>
            <a:pPr lvl="1">
              <a:buFontTx/>
              <a:buChar char="-"/>
            </a:pPr>
            <a:endParaRPr lang="en-GB" sz="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968F1-4B29-429A-9E9F-40967450888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40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8113" y="768350"/>
            <a:ext cx="6823075" cy="383857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800" dirty="0"/>
              <a:t>Advertisers invest most in Search in 2011</a:t>
            </a:r>
          </a:p>
          <a:p>
            <a:pPr lvl="1">
              <a:buFontTx/>
              <a:buChar char="-"/>
            </a:pPr>
            <a:r>
              <a:rPr lang="en-GB" sz="800" dirty="0"/>
              <a:t>Performance-based campaigns preferred by advertisers</a:t>
            </a:r>
          </a:p>
          <a:p>
            <a:pPr lvl="1">
              <a:buFontTx/>
              <a:buChar char="-"/>
            </a:pPr>
            <a:r>
              <a:rPr lang="en-GB" sz="800" dirty="0"/>
              <a:t>Tough economic conditions restore Search lead in the online space</a:t>
            </a:r>
          </a:p>
          <a:p>
            <a:pPr>
              <a:buFontTx/>
              <a:buChar char="-"/>
            </a:pPr>
            <a:r>
              <a:rPr lang="en-GB" sz="800" dirty="0"/>
              <a:t> But we are also seeing a renaissance of Display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 </a:t>
            </a:r>
            <a:r>
              <a:rPr lang="en-GB" sz="1300" dirty="0"/>
              <a:t>Increase brand investment in Display: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UK –  branding at 42% of online display </a:t>
            </a:r>
            <a:r>
              <a:rPr lang="en-GB" sz="1300" dirty="0" err="1"/>
              <a:t>adspend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Increase investment in video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The rise of data-driven advertising:</a:t>
            </a:r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Ad Exchanges, </a:t>
            </a:r>
            <a:r>
              <a:rPr lang="en-GB" sz="1300" dirty="0" err="1"/>
              <a:t>DSPs</a:t>
            </a:r>
            <a:r>
              <a:rPr lang="en-GB" sz="1300" dirty="0"/>
              <a:t>, </a:t>
            </a:r>
            <a:r>
              <a:rPr lang="en-GB" sz="1300" dirty="0" err="1"/>
              <a:t>RTB</a:t>
            </a:r>
            <a:endParaRPr lang="en-GB" sz="1300" dirty="0"/>
          </a:p>
          <a:p>
            <a:pPr lvl="1">
              <a:buFont typeface="Courier New" pitchFamily="49" charset="0"/>
              <a:buChar char="o"/>
            </a:pPr>
            <a:r>
              <a:rPr lang="en-GB" sz="1300" dirty="0"/>
              <a:t> Better targeting and retargeting </a:t>
            </a:r>
          </a:p>
          <a:p>
            <a:pPr>
              <a:buFont typeface="Arial" pitchFamily="34" charset="0"/>
              <a:buChar char="•"/>
            </a:pPr>
            <a:r>
              <a:rPr lang="en-GB" sz="1300" dirty="0"/>
              <a:t>  Bifurcation of Online Display</a:t>
            </a:r>
            <a:endParaRPr lang="en-GB" dirty="0"/>
          </a:p>
          <a:p>
            <a:pPr>
              <a:buFontTx/>
              <a:buChar char="-"/>
            </a:pPr>
            <a:endParaRPr lang="en-GB" sz="800" dirty="0"/>
          </a:p>
          <a:p>
            <a:pPr>
              <a:buFontTx/>
              <a:buChar char="-"/>
            </a:pPr>
            <a:endParaRPr lang="en-GB" sz="800" dirty="0"/>
          </a:p>
          <a:p>
            <a:pPr lvl="1">
              <a:buFontTx/>
              <a:buChar char="-"/>
            </a:pPr>
            <a:endParaRPr lang="en-GB" sz="8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E968F1-4B29-429A-9E9F-40967450888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7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9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25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28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1" y="5822950"/>
            <a:ext cx="121920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2"/>
          <p:cNvSpPr txBox="1">
            <a:spLocks noChangeArrowheads="1"/>
          </p:cNvSpPr>
          <p:nvPr userDrawn="1"/>
        </p:nvSpPr>
        <p:spPr bwMode="auto">
          <a:xfrm>
            <a:off x="6352" y="6034089"/>
            <a:ext cx="12185649" cy="830997"/>
          </a:xfrm>
          <a:prstGeom prst="rect">
            <a:avLst/>
          </a:prstGeom>
          <a:solidFill>
            <a:srgbClr val="F8B32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GB" sz="2400" dirty="0">
              <a:ea typeface="ＭＳ Ｐゴシック" pitchFamily="28" charset="-128"/>
              <a:cs typeface="+mn-cs"/>
            </a:endParaRPr>
          </a:p>
          <a:p>
            <a:pPr eaLnBrk="0" hangingPunct="0">
              <a:defRPr/>
            </a:pPr>
            <a:endParaRPr lang="en-GB" sz="2400" dirty="0">
              <a:ea typeface="ＭＳ Ｐゴシック" pitchFamily="28" charset="-128"/>
              <a:cs typeface="+mn-cs"/>
            </a:endParaRPr>
          </a:p>
        </p:txBody>
      </p:sp>
      <p:sp>
        <p:nvSpPr>
          <p:cNvPr id="9" name="Freeform 4"/>
          <p:cNvSpPr>
            <a:spLocks/>
          </p:cNvSpPr>
          <p:nvPr/>
        </p:nvSpPr>
        <p:spPr bwMode="auto">
          <a:xfrm>
            <a:off x="749300" y="4000500"/>
            <a:ext cx="2311400" cy="1314450"/>
          </a:xfrm>
          <a:custGeom>
            <a:avLst/>
            <a:gdLst>
              <a:gd name="T0" fmla="*/ 0 w 1092"/>
              <a:gd name="T1" fmla="*/ 210 h 828"/>
              <a:gd name="T2" fmla="*/ 96 w 1092"/>
              <a:gd name="T3" fmla="*/ 396 h 828"/>
              <a:gd name="T4" fmla="*/ 120 w 1092"/>
              <a:gd name="T5" fmla="*/ 444 h 828"/>
              <a:gd name="T6" fmla="*/ 126 w 1092"/>
              <a:gd name="T7" fmla="*/ 462 h 828"/>
              <a:gd name="T8" fmla="*/ 150 w 1092"/>
              <a:gd name="T9" fmla="*/ 510 h 828"/>
              <a:gd name="T10" fmla="*/ 168 w 1092"/>
              <a:gd name="T11" fmla="*/ 534 h 828"/>
              <a:gd name="T12" fmla="*/ 186 w 1092"/>
              <a:gd name="T13" fmla="*/ 552 h 828"/>
              <a:gd name="T14" fmla="*/ 288 w 1092"/>
              <a:gd name="T15" fmla="*/ 642 h 828"/>
              <a:gd name="T16" fmla="*/ 378 w 1092"/>
              <a:gd name="T17" fmla="*/ 672 h 828"/>
              <a:gd name="T18" fmla="*/ 516 w 1092"/>
              <a:gd name="T19" fmla="*/ 714 h 828"/>
              <a:gd name="T20" fmla="*/ 696 w 1092"/>
              <a:gd name="T21" fmla="*/ 786 h 828"/>
              <a:gd name="T22" fmla="*/ 834 w 1092"/>
              <a:gd name="T23" fmla="*/ 828 h 828"/>
              <a:gd name="T24" fmla="*/ 1086 w 1092"/>
              <a:gd name="T25" fmla="*/ 786 h 828"/>
              <a:gd name="T26" fmla="*/ 1092 w 1092"/>
              <a:gd name="T27" fmla="*/ 558 h 828"/>
              <a:gd name="T28" fmla="*/ 948 w 1092"/>
              <a:gd name="T29" fmla="*/ 276 h 828"/>
              <a:gd name="T30" fmla="*/ 612 w 1092"/>
              <a:gd name="T31" fmla="*/ 72 h 828"/>
              <a:gd name="T32" fmla="*/ 402 w 1092"/>
              <a:gd name="T33" fmla="*/ 0 h 828"/>
              <a:gd name="T34" fmla="*/ 270 w 1092"/>
              <a:gd name="T35" fmla="*/ 18 h 828"/>
              <a:gd name="T36" fmla="*/ 192 w 1092"/>
              <a:gd name="T37" fmla="*/ 42 h 828"/>
              <a:gd name="T38" fmla="*/ 0 w 1092"/>
              <a:gd name="T39" fmla="*/ 210 h 82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2"/>
              <a:gd name="T61" fmla="*/ 0 h 828"/>
              <a:gd name="T62" fmla="*/ 1092 w 1092"/>
              <a:gd name="T63" fmla="*/ 828 h 82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2" h="828">
                <a:moveTo>
                  <a:pt x="0" y="210"/>
                </a:moveTo>
                <a:cubicBezTo>
                  <a:pt x="39" y="268"/>
                  <a:pt x="60" y="336"/>
                  <a:pt x="96" y="396"/>
                </a:cubicBezTo>
                <a:cubicBezTo>
                  <a:pt x="108" y="444"/>
                  <a:pt x="93" y="396"/>
                  <a:pt x="120" y="444"/>
                </a:cubicBezTo>
                <a:cubicBezTo>
                  <a:pt x="123" y="449"/>
                  <a:pt x="123" y="456"/>
                  <a:pt x="126" y="462"/>
                </a:cubicBezTo>
                <a:cubicBezTo>
                  <a:pt x="133" y="478"/>
                  <a:pt x="139" y="496"/>
                  <a:pt x="150" y="510"/>
                </a:cubicBezTo>
                <a:cubicBezTo>
                  <a:pt x="156" y="518"/>
                  <a:pt x="161" y="526"/>
                  <a:pt x="168" y="534"/>
                </a:cubicBezTo>
                <a:cubicBezTo>
                  <a:pt x="174" y="540"/>
                  <a:pt x="181" y="545"/>
                  <a:pt x="186" y="552"/>
                </a:cubicBezTo>
                <a:cubicBezTo>
                  <a:pt x="219" y="595"/>
                  <a:pt x="231" y="628"/>
                  <a:pt x="288" y="642"/>
                </a:cubicBezTo>
                <a:cubicBezTo>
                  <a:pt x="315" y="660"/>
                  <a:pt x="346" y="664"/>
                  <a:pt x="378" y="672"/>
                </a:cubicBezTo>
                <a:cubicBezTo>
                  <a:pt x="424" y="684"/>
                  <a:pt x="471" y="699"/>
                  <a:pt x="516" y="714"/>
                </a:cubicBezTo>
                <a:cubicBezTo>
                  <a:pt x="547" y="745"/>
                  <a:pt x="649" y="777"/>
                  <a:pt x="696" y="786"/>
                </a:cubicBezTo>
                <a:cubicBezTo>
                  <a:pt x="721" y="803"/>
                  <a:pt x="804" y="828"/>
                  <a:pt x="834" y="828"/>
                </a:cubicBezTo>
                <a:lnTo>
                  <a:pt x="1086" y="786"/>
                </a:lnTo>
                <a:lnTo>
                  <a:pt x="1092" y="558"/>
                </a:lnTo>
                <a:lnTo>
                  <a:pt x="948" y="276"/>
                </a:lnTo>
                <a:lnTo>
                  <a:pt x="612" y="72"/>
                </a:lnTo>
                <a:lnTo>
                  <a:pt x="402" y="0"/>
                </a:lnTo>
                <a:lnTo>
                  <a:pt x="270" y="18"/>
                </a:lnTo>
                <a:lnTo>
                  <a:pt x="192" y="42"/>
                </a:lnTo>
                <a:lnTo>
                  <a:pt x="0" y="2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GB" sz="2400">
              <a:ea typeface="ＭＳ Ｐゴシック" pitchFamily="28" charset="-128"/>
              <a:cs typeface="+mn-cs"/>
            </a:endParaRPr>
          </a:p>
        </p:txBody>
      </p:sp>
      <p:sp>
        <p:nvSpPr>
          <p:cNvPr id="10" name="Line 11"/>
          <p:cNvSpPr>
            <a:spLocks noChangeShapeType="1"/>
          </p:cNvSpPr>
          <p:nvPr userDrawn="1"/>
        </p:nvSpPr>
        <p:spPr bwMode="auto">
          <a:xfrm>
            <a:off x="0" y="5895975"/>
            <a:ext cx="12192000" cy="0"/>
          </a:xfrm>
          <a:prstGeom prst="line">
            <a:avLst/>
          </a:prstGeom>
          <a:noFill/>
          <a:ln w="27940">
            <a:solidFill>
              <a:srgbClr val="F8B32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11" name="Line 12"/>
          <p:cNvSpPr>
            <a:spLocks noChangeShapeType="1"/>
          </p:cNvSpPr>
          <p:nvPr userDrawn="1"/>
        </p:nvSpPr>
        <p:spPr bwMode="auto">
          <a:xfrm>
            <a:off x="0" y="5981700"/>
            <a:ext cx="12192000" cy="0"/>
          </a:xfrm>
          <a:prstGeom prst="line">
            <a:avLst/>
          </a:prstGeom>
          <a:noFill/>
          <a:ln w="27940">
            <a:solidFill>
              <a:srgbClr val="006FB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35151" y="4391247"/>
            <a:ext cx="8534400" cy="612553"/>
          </a:xfrm>
        </p:spPr>
        <p:txBody>
          <a:bodyPr lIns="0" rIns="0"/>
          <a:lstStyle>
            <a:lvl1pPr marL="0" indent="0" algn="ctr">
              <a:buFontTx/>
              <a:buNone/>
              <a:defRPr sz="1400" b="1">
                <a:solidFill>
                  <a:schemeClr val="hlink"/>
                </a:solidFill>
              </a:defRPr>
            </a:lvl1pPr>
          </a:lstStyle>
          <a:p>
            <a:pPr lvl="0"/>
            <a:r>
              <a:rPr lang="sr-Latn-CS" noProof="0"/>
              <a:t>maj</a:t>
            </a:r>
            <a:r>
              <a:rPr lang="en-US" noProof="0"/>
              <a:t>, 2015.</a:t>
            </a:r>
            <a:endParaRPr lang="en-US" noProof="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786" y="4961563"/>
            <a:ext cx="1235232" cy="84868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91"/>
          <a:stretch/>
        </p:blipFill>
        <p:spPr>
          <a:xfrm>
            <a:off x="2933303" y="447068"/>
            <a:ext cx="6338095" cy="223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870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ub Section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1" y="5822950"/>
            <a:ext cx="121920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/>
          <p:nvPr userDrawn="1"/>
        </p:nvSpPr>
        <p:spPr>
          <a:xfrm>
            <a:off x="6352" y="6034088"/>
            <a:ext cx="12185649" cy="830262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GB" sz="2400" dirty="0">
              <a:ea typeface="ＭＳ Ｐゴシック" pitchFamily="28" charset="-128"/>
              <a:cs typeface="+mn-cs"/>
            </a:endParaRPr>
          </a:p>
          <a:p>
            <a:pPr eaLnBrk="0" hangingPunct="0">
              <a:defRPr/>
            </a:pPr>
            <a:endParaRPr lang="en-GB" sz="2400" dirty="0">
              <a:ea typeface="ＭＳ Ｐゴシック" pitchFamily="28" charset="-128"/>
              <a:cs typeface="+mn-cs"/>
            </a:endParaRPr>
          </a:p>
        </p:txBody>
      </p:sp>
      <p:sp>
        <p:nvSpPr>
          <p:cNvPr id="6" name="TextBox 9"/>
          <p:cNvSpPr txBox="1"/>
          <p:nvPr userDrawn="1"/>
        </p:nvSpPr>
        <p:spPr>
          <a:xfrm>
            <a:off x="0" y="5210176"/>
            <a:ext cx="4047067" cy="46196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GB" sz="2400" dirty="0">
              <a:ea typeface="ＭＳ Ｐゴシック" pitchFamily="28" charset="-128"/>
              <a:cs typeface="+mn-cs"/>
            </a:endParaRPr>
          </a:p>
        </p:txBody>
      </p:sp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0" y="5894388"/>
            <a:ext cx="12192000" cy="0"/>
          </a:xfrm>
          <a:prstGeom prst="line">
            <a:avLst/>
          </a:prstGeom>
          <a:noFill/>
          <a:ln w="27940">
            <a:solidFill>
              <a:srgbClr val="F8B32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5980113"/>
            <a:ext cx="12192000" cy="0"/>
          </a:xfrm>
          <a:prstGeom prst="line">
            <a:avLst/>
          </a:prstGeom>
          <a:noFill/>
          <a:ln w="27940">
            <a:solidFill>
              <a:srgbClr val="006FB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2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06016" y="2060848"/>
            <a:ext cx="5078016" cy="1070992"/>
          </a:xfrm>
        </p:spPr>
        <p:txBody>
          <a:bodyPr tIns="0" bIns="0" anchor="ctr"/>
          <a:lstStyle>
            <a:lvl1pPr>
              <a:defRPr sz="2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36" y="5026178"/>
            <a:ext cx="1737748" cy="7610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786" y="4961563"/>
            <a:ext cx="1235232" cy="8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0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70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15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2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8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43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9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8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3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D6D9F-FA3F-4C9A-B243-7A9CEE556A5A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1C262-960B-4039-883C-FB6B02988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62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mailto:hello@iab.rs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091894" y="4292496"/>
            <a:ext cx="9880622" cy="84936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0"/>
              </a:spcBef>
            </a:pPr>
            <a:r>
              <a:rPr lang="en-GB" sz="28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Studija o </a:t>
            </a:r>
            <a:r>
              <a:rPr lang="en-US" sz="2800" dirty="0" err="1">
                <a:solidFill>
                  <a:schemeClr val="accent4">
                    <a:lumMod val="75000"/>
                    <a:lumOff val="25000"/>
                  </a:schemeClr>
                </a:solidFill>
              </a:rPr>
              <a:t>investicijima</a:t>
            </a:r>
            <a:r>
              <a:rPr lang="en-US" sz="28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u</a:t>
            </a:r>
            <a:r>
              <a:rPr lang="sr-Latn-CS" sz="28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digitalno i interaktivno oglašavanje </a:t>
            </a:r>
          </a:p>
          <a:p>
            <a:pPr eaLnBrk="1" hangingPunct="1">
              <a:spcBef>
                <a:spcPts val="0"/>
              </a:spcBef>
            </a:pPr>
            <a:r>
              <a:rPr lang="sr-Latn-CS" sz="28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u Srbiji za 201</a:t>
            </a:r>
            <a:r>
              <a:rPr lang="en-US" sz="28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6</a:t>
            </a:r>
            <a:r>
              <a:rPr lang="sr-Latn-CS" sz="28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. godinu </a:t>
            </a:r>
            <a:endParaRPr lang="en-GB" sz="28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61557" y="2784473"/>
            <a:ext cx="2077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8B322"/>
                </a:solidFill>
                <a:latin typeface="+mj-lt"/>
              </a:rPr>
              <a:t>2016</a:t>
            </a:r>
          </a:p>
        </p:txBody>
      </p:sp>
    </p:spTree>
    <p:extLst>
      <p:ext uri="{BB962C8B-B14F-4D97-AF65-F5344CB8AC3E}">
        <p14:creationId xmlns:p14="http://schemas.microsoft.com/office/powerpoint/2010/main" val="401174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 bwMode="auto">
          <a:xfrm>
            <a:off x="4532212" y="1183391"/>
            <a:ext cx="7399957" cy="3838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Display oglašavanje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Mobile display oglašavanje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Online video oglašavanje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/>
              <a:t>Social media display </a:t>
            </a:r>
            <a:r>
              <a:rPr lang="en-US" sz="3200" b="0" dirty="0" err="1"/>
              <a:t>ogla</a:t>
            </a:r>
            <a:r>
              <a:rPr lang="sr-Latn-RS" sz="3200" b="0" dirty="0"/>
              <a:t>šavanje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Affiliate marketing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Integrisani sadržaji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Newsletter oglašavanje</a:t>
            </a:r>
            <a:endParaRPr lang="en-GB" sz="3200" b="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170" y="2861286"/>
            <a:ext cx="1506942" cy="1506942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 bwMode="auto">
          <a:xfrm>
            <a:off x="665055" y="1899903"/>
            <a:ext cx="2625173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DISPLAY</a:t>
            </a:r>
            <a:endParaRPr lang="en-GB" sz="3200" dirty="0"/>
          </a:p>
        </p:txBody>
      </p:sp>
      <p:sp>
        <p:nvSpPr>
          <p:cNvPr id="15" name="Rounded Rectangle 14"/>
          <p:cNvSpPr/>
          <p:nvPr/>
        </p:nvSpPr>
        <p:spPr bwMode="auto">
          <a:xfrm>
            <a:off x="665055" y="1757363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4478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 bwMode="auto">
          <a:xfrm>
            <a:off x="4532212" y="1660657"/>
            <a:ext cx="7399957" cy="288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Non-Mobile Search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r-Latn-RS" sz="3200" b="0" dirty="0"/>
              <a:t>Mobile Search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990" y="2906326"/>
            <a:ext cx="1245406" cy="1245406"/>
          </a:xfrm>
          <a:prstGeom prst="rect">
            <a:avLst/>
          </a:prstGeom>
        </p:spPr>
      </p:pic>
      <p:sp>
        <p:nvSpPr>
          <p:cNvPr id="20" name="Title 1"/>
          <p:cNvSpPr txBox="1">
            <a:spLocks/>
          </p:cNvSpPr>
          <p:nvPr/>
        </p:nvSpPr>
        <p:spPr bwMode="auto">
          <a:xfrm>
            <a:off x="552848" y="1899903"/>
            <a:ext cx="2887690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PAID SEARCH</a:t>
            </a:r>
            <a:endParaRPr lang="en-GB" sz="3200" dirty="0"/>
          </a:p>
        </p:txBody>
      </p:sp>
      <p:sp>
        <p:nvSpPr>
          <p:cNvPr id="21" name="Rounded Rectangle 20"/>
          <p:cNvSpPr/>
          <p:nvPr/>
        </p:nvSpPr>
        <p:spPr bwMode="auto">
          <a:xfrm>
            <a:off x="684106" y="1757362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3562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/>
          </p:cNvSpPr>
          <p:nvPr/>
        </p:nvSpPr>
        <p:spPr bwMode="auto">
          <a:xfrm>
            <a:off x="3063757" y="2432982"/>
            <a:ext cx="6133646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sr-Latn-CS" sz="5400" b="1" dirty="0">
                <a:solidFill>
                  <a:srgbClr val="0070C0"/>
                </a:solidFill>
                <a:latin typeface="+mn-lt"/>
                <a:ea typeface="+mn-ea"/>
              </a:rPr>
              <a:t>VREDNOST TRŽIŠTA</a:t>
            </a:r>
          </a:p>
          <a:p>
            <a:pPr algn="ctr">
              <a:defRPr/>
            </a:pPr>
            <a:r>
              <a:rPr lang="sr-Latn-CS" sz="4000" b="1" dirty="0">
                <a:solidFill>
                  <a:srgbClr val="0070C0"/>
                </a:solidFill>
                <a:latin typeface="+mn-lt"/>
                <a:ea typeface="+mn-ea"/>
              </a:rPr>
              <a:t>PO KATEGORIJAMA</a:t>
            </a:r>
            <a:endParaRPr lang="sr-Latn-CS" sz="5400" b="1" dirty="0">
              <a:solidFill>
                <a:srgbClr val="0070C0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7996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200" y="3020630"/>
            <a:ext cx="1245406" cy="12454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170" y="2975590"/>
            <a:ext cx="1506942" cy="15069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833" y="3114418"/>
            <a:ext cx="1029261" cy="102926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4439058" y="2014207"/>
            <a:ext cx="2887690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PAID SEARCH</a:t>
            </a:r>
            <a:endParaRPr lang="en-GB" sz="32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65055" y="2014207"/>
            <a:ext cx="2625173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DISPLAY</a:t>
            </a:r>
            <a:endParaRPr lang="en-GB" sz="32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7735529" y="2014207"/>
            <a:ext cx="4227868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OGLASI</a:t>
            </a:r>
          </a:p>
          <a:p>
            <a:r>
              <a:rPr lang="en-US" sz="3200" dirty="0"/>
              <a:t>I LISTINZI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7149" y="4714874"/>
            <a:ext cx="12134851" cy="112871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665055" y="1871667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570316" y="1871666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8532725" y="1881190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117428" y="277568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dirty="0"/>
              <a:t>VREDNOST TRŽIŠTA </a:t>
            </a:r>
          </a:p>
          <a:p>
            <a:r>
              <a:rPr lang="sr-Latn-CS" sz="4000" dirty="0"/>
              <a:t>po ključnim segmentima u 201</a:t>
            </a:r>
            <a:r>
              <a:rPr lang="sr-Latn-RS" sz="4000" dirty="0"/>
              <a:t>5</a:t>
            </a:r>
            <a:r>
              <a:rPr lang="sr-Latn-CS" sz="4000" dirty="0"/>
              <a:t>. godini</a:t>
            </a:r>
            <a:endParaRPr lang="en-GB" dirty="0"/>
          </a:p>
        </p:txBody>
      </p:sp>
      <p:sp>
        <p:nvSpPr>
          <p:cNvPr id="16" name="Rounded Rectangle 15"/>
          <p:cNvSpPr/>
          <p:nvPr/>
        </p:nvSpPr>
        <p:spPr bwMode="auto">
          <a:xfrm>
            <a:off x="665055" y="4578801"/>
            <a:ext cx="2625173" cy="1136199"/>
          </a:xfrm>
          <a:prstGeom prst="roundRect">
            <a:avLst/>
          </a:prstGeom>
          <a:solidFill>
            <a:srgbClr val="016DB7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sr-Latn-R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€ </a:t>
            </a:r>
            <a:r>
              <a:rPr kumimoji="0" lang="sr-Latn-RS" sz="3200" b="1" u="none" strike="noStrike" cap="none" normalizeH="0" baseline="0" dirty="0">
                <a:ln>
                  <a:noFill/>
                </a:ln>
                <a:solidFill>
                  <a:srgbClr val="F8B322"/>
                </a:solidFill>
                <a:effectLst/>
                <a:latin typeface="Calibri" panose="020F0502020204030204" pitchFamily="34" charset="0"/>
                <a:ea typeface="ＭＳ Ｐゴシック" pitchFamily="28" charset="-128"/>
                <a:cs typeface="Calibri" panose="020F0502020204030204" pitchFamily="34" charset="0"/>
              </a:rPr>
              <a:t>17,50 mil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RS" sz="3200" b="1" dirty="0">
                <a:solidFill>
                  <a:schemeClr val="bg1"/>
                </a:solidFill>
                <a:latin typeface="+mj-lt"/>
                <a:ea typeface="ＭＳ Ｐゴシック" pitchFamily="28" charset="-128"/>
              </a:rPr>
              <a:t>+18%</a:t>
            </a:r>
            <a:r>
              <a:rPr kumimoji="0" lang="sr-Latn-RS" sz="3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ＭＳ Ｐゴシック" pitchFamily="28" charset="-128"/>
              </a:rPr>
              <a:t> 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  <a:ea typeface="ＭＳ Ｐゴシック" pitchFamily="28" charset="-128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579836" y="4569277"/>
            <a:ext cx="2625173" cy="1136199"/>
          </a:xfrm>
          <a:prstGeom prst="roundRect">
            <a:avLst/>
          </a:prstGeom>
          <a:solidFill>
            <a:srgbClr val="016DB7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sr-Latn-R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€ 3</a:t>
            </a:r>
            <a:r>
              <a:rPr lang="en-U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,45</a:t>
            </a:r>
            <a:r>
              <a:rPr lang="sr-Latn-R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 mil</a:t>
            </a:r>
          </a:p>
          <a:p>
            <a:pPr lvl="0" algn="ctr" eaLnBrk="0" hangingPunct="0"/>
            <a:r>
              <a:rPr lang="sr-Latn-RS" sz="3200" b="1" dirty="0">
                <a:solidFill>
                  <a:srgbClr val="FFFFFF"/>
                </a:solidFill>
                <a:latin typeface="Calibri"/>
                <a:ea typeface="ＭＳ Ｐゴシック" pitchFamily="28" charset="-128"/>
              </a:rPr>
              <a:t>+</a:t>
            </a:r>
            <a:r>
              <a:rPr lang="en-US" sz="3200" b="1" dirty="0">
                <a:solidFill>
                  <a:srgbClr val="FFFFFF"/>
                </a:solidFill>
                <a:latin typeface="Calibri"/>
                <a:ea typeface="ＭＳ Ｐゴシック" pitchFamily="28" charset="-128"/>
              </a:rPr>
              <a:t>15</a:t>
            </a:r>
            <a:r>
              <a:rPr lang="sr-Latn-RS" sz="3200" b="1" dirty="0">
                <a:solidFill>
                  <a:srgbClr val="FFFFFF"/>
                </a:solidFill>
                <a:latin typeface="Calibri"/>
                <a:ea typeface="ＭＳ Ｐゴシック" pitchFamily="28" charset="-128"/>
              </a:rPr>
              <a:t>% </a:t>
            </a:r>
            <a:endParaRPr lang="en-US" sz="3200" b="1" dirty="0">
              <a:solidFill>
                <a:srgbClr val="FFFFFF"/>
              </a:solidFill>
              <a:latin typeface="Calibri"/>
              <a:ea typeface="ＭＳ Ｐゴシック" pitchFamily="28" charset="-128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8542245" y="4578801"/>
            <a:ext cx="2625173" cy="1136199"/>
          </a:xfrm>
          <a:prstGeom prst="roundRect">
            <a:avLst/>
          </a:prstGeom>
          <a:solidFill>
            <a:srgbClr val="016DB7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sr-Latn-R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€ 2,</a:t>
            </a:r>
            <a:r>
              <a:rPr lang="en-U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63</a:t>
            </a:r>
            <a:r>
              <a:rPr lang="sr-Latn-RS" sz="3200" b="1" dirty="0">
                <a:solidFill>
                  <a:srgbClr val="F8B322"/>
                </a:solidFill>
                <a:latin typeface="Calibri"/>
                <a:ea typeface="ＭＳ Ｐゴシック" pitchFamily="28" charset="-128"/>
              </a:rPr>
              <a:t> mil</a:t>
            </a:r>
          </a:p>
          <a:p>
            <a:pPr lvl="0" algn="ctr" eaLnBrk="0" hangingPunct="0"/>
            <a:r>
              <a:rPr lang="sr-Latn-RS" sz="3200" b="1" dirty="0">
                <a:solidFill>
                  <a:srgbClr val="FFFFFF"/>
                </a:solidFill>
                <a:latin typeface="Calibri"/>
                <a:ea typeface="ＭＳ Ｐゴシック" pitchFamily="28" charset="-128"/>
              </a:rPr>
              <a:t>+19% </a:t>
            </a:r>
            <a:endParaRPr lang="en-US" sz="3200" b="1" dirty="0">
              <a:solidFill>
                <a:srgbClr val="FFFFFF"/>
              </a:solidFill>
              <a:latin typeface="Calibri"/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0676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131373" y="551025"/>
            <a:ext cx="6027344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  <a:t> </a:t>
            </a:r>
            <a:b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</a:br>
            <a:endParaRPr lang="en-GB" sz="2900" kern="0" dirty="0">
              <a:solidFill>
                <a:srgbClr val="262827"/>
              </a:solidFill>
              <a:latin typeface="+mj-lt"/>
              <a:ea typeface="+mj-ea"/>
            </a:endParaRPr>
          </a:p>
        </p:txBody>
      </p:sp>
      <p:graphicFrame>
        <p:nvGraphicFramePr>
          <p:cNvPr id="6" name="Chart 5"/>
          <p:cNvGraphicFramePr/>
          <p:nvPr>
            <p:extLst/>
          </p:nvPr>
        </p:nvGraphicFramePr>
        <p:xfrm>
          <a:off x="2131373" y="1807754"/>
          <a:ext cx="8128000" cy="3864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traight Arrow Connector 7"/>
          <p:cNvSpPr/>
          <p:nvPr/>
        </p:nvSpPr>
        <p:spPr>
          <a:xfrm>
            <a:off x="4933494" y="2818085"/>
            <a:ext cx="2483305" cy="273457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9" name="TextBox 1"/>
          <p:cNvSpPr txBox="1"/>
          <p:nvPr/>
        </p:nvSpPr>
        <p:spPr>
          <a:xfrm>
            <a:off x="5525070" y="3091542"/>
            <a:ext cx="1300152" cy="37963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sz="2400" b="1" dirty="0">
                <a:solidFill>
                  <a:srgbClr val="FF0000"/>
                </a:solidFill>
              </a:rPr>
              <a:t>-1,7</a:t>
            </a:r>
            <a:r>
              <a:rPr lang="en-GB" sz="2400" b="1" dirty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117428" y="277568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dirty="0"/>
              <a:t>LOKALNI DISPLAY</a:t>
            </a:r>
          </a:p>
          <a:p>
            <a:r>
              <a:rPr lang="sr-Latn-RS" sz="3200" dirty="0"/>
              <a:t>VREDNOST TRŽIŠTA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866088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57149" y="4714874"/>
            <a:ext cx="12134851" cy="112871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1262132" y="1824737"/>
            <a:ext cx="4467156" cy="329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54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pPr algn="l"/>
            <a:r>
              <a:rPr lang="sr-Latn-CS" sz="3200" b="0" dirty="0"/>
              <a:t>Procenjena vrednost tržišta mobilnog oglašavanja </a:t>
            </a:r>
            <a:r>
              <a:rPr lang="en-US" sz="3200" b="0" dirty="0"/>
              <a:t>u </a:t>
            </a:r>
            <a:r>
              <a:rPr lang="sr-Latn-CS" sz="3200" b="0" dirty="0"/>
              <a:t>201</a:t>
            </a:r>
            <a:r>
              <a:rPr lang="en-US" sz="3200" b="0" dirty="0"/>
              <a:t>6</a:t>
            </a:r>
            <a:r>
              <a:rPr lang="sr-Latn-CS" sz="3200" b="0" dirty="0"/>
              <a:t>.</a:t>
            </a:r>
            <a:r>
              <a:rPr lang="en-US" sz="3200" b="0" dirty="0"/>
              <a:t> </a:t>
            </a:r>
            <a:r>
              <a:rPr lang="en-US" sz="3200" b="0" dirty="0" err="1"/>
              <a:t>godini</a:t>
            </a:r>
            <a:r>
              <a:rPr lang="en-US" sz="3200" b="0" dirty="0"/>
              <a:t>:</a:t>
            </a:r>
            <a:endParaRPr lang="sr-Latn-RS" sz="3200" b="0" dirty="0"/>
          </a:p>
          <a:p>
            <a:pPr algn="l"/>
            <a:r>
              <a:rPr lang="en-GB" dirty="0">
                <a:solidFill>
                  <a:srgbClr val="F8B322"/>
                </a:solidFill>
              </a:rPr>
              <a:t>€</a:t>
            </a:r>
            <a:r>
              <a:rPr lang="sr-Latn-RS" dirty="0">
                <a:solidFill>
                  <a:srgbClr val="F8B322"/>
                </a:solidFill>
              </a:rPr>
              <a:t> </a:t>
            </a:r>
            <a:r>
              <a:rPr lang="en-US" dirty="0">
                <a:solidFill>
                  <a:srgbClr val="F8B322"/>
                </a:solidFill>
              </a:rPr>
              <a:t>6,58 </a:t>
            </a:r>
            <a:r>
              <a:rPr lang="sr-Latn-CS" dirty="0">
                <a:solidFill>
                  <a:srgbClr val="F8B322"/>
                </a:solidFill>
              </a:rPr>
              <a:t>mil</a:t>
            </a:r>
          </a:p>
          <a:p>
            <a:pPr algn="l"/>
            <a:r>
              <a:rPr lang="sr-Latn-RS" sz="4400" dirty="0"/>
              <a:t>+248%</a:t>
            </a:r>
            <a:endParaRPr lang="en-GB" sz="4400" dirty="0"/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117428" y="20389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dirty="0"/>
              <a:t>MOBILNO OGLAŠAVANJE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441" y="1934986"/>
            <a:ext cx="2669640" cy="266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146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auto">
          <a:xfrm>
            <a:off x="721404" y="857249"/>
            <a:ext cx="2807609" cy="4189579"/>
          </a:xfrm>
          <a:prstGeom prst="roundRect">
            <a:avLst>
              <a:gd name="adj" fmla="val 4394"/>
            </a:avLst>
          </a:prstGeom>
          <a:solidFill>
            <a:schemeClr val="bg1">
              <a:lumMod val="95000"/>
              <a:alpha val="36000"/>
            </a:schemeClr>
          </a:solidFill>
          <a:ln w="19050" cap="flat" cmpd="sng" algn="ctr">
            <a:solidFill>
              <a:srgbClr val="016DB7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131373" y="551025"/>
            <a:ext cx="6027344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  <a:t> </a:t>
            </a:r>
            <a:b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</a:br>
            <a:endParaRPr lang="en-GB" sz="2900" kern="0" dirty="0">
              <a:solidFill>
                <a:srgbClr val="262827"/>
              </a:solidFill>
              <a:latin typeface="+mj-lt"/>
              <a:ea typeface="+mj-ea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212336890"/>
              </p:ext>
            </p:extLst>
          </p:nvPr>
        </p:nvGraphicFramePr>
        <p:xfrm>
          <a:off x="612927" y="681735"/>
          <a:ext cx="8688236" cy="4793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1117428" y="1797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dirty="0"/>
              <a:t>ONLINE </a:t>
            </a:r>
            <a:r>
              <a:rPr lang="sr-Latn-CS" dirty="0"/>
              <a:t>VIDEO OGLAŠAVANJE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7348607" y="681735"/>
            <a:ext cx="4467156" cy="329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54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pPr algn="r"/>
            <a:r>
              <a:rPr lang="sr-Latn-CS" sz="2400" b="0" dirty="0"/>
              <a:t>Procenjena vrednost tržišta </a:t>
            </a:r>
            <a:endParaRPr lang="en-US" sz="2400" b="0" dirty="0"/>
          </a:p>
          <a:p>
            <a:pPr algn="r"/>
            <a:r>
              <a:rPr lang="en-US" sz="2400" b="0" dirty="0"/>
              <a:t>online </a:t>
            </a:r>
            <a:r>
              <a:rPr lang="sr-Latn-CS" sz="2400" b="0" dirty="0"/>
              <a:t>video oglašavanja </a:t>
            </a:r>
            <a:r>
              <a:rPr lang="en-US" sz="2400" b="0" dirty="0"/>
              <a:t>u </a:t>
            </a:r>
            <a:r>
              <a:rPr lang="sr-Latn-CS" sz="2400" b="0" dirty="0"/>
              <a:t>201</a:t>
            </a:r>
            <a:r>
              <a:rPr lang="en-US" sz="2400" b="0" dirty="0"/>
              <a:t>6</a:t>
            </a:r>
            <a:r>
              <a:rPr lang="sr-Latn-CS" sz="2400" b="0" dirty="0"/>
              <a:t>.</a:t>
            </a:r>
            <a:r>
              <a:rPr lang="en-US" sz="2400" b="0" dirty="0"/>
              <a:t> </a:t>
            </a:r>
            <a:r>
              <a:rPr lang="en-US" sz="2400" b="0" dirty="0" err="1"/>
              <a:t>godini</a:t>
            </a:r>
            <a:r>
              <a:rPr lang="en-US" sz="2400" b="0" dirty="0"/>
              <a:t>:</a:t>
            </a:r>
            <a:endParaRPr lang="sr-Latn-RS" sz="2400" b="0" dirty="0"/>
          </a:p>
          <a:p>
            <a:pPr algn="r"/>
            <a:r>
              <a:rPr lang="en-GB" sz="4400" dirty="0">
                <a:solidFill>
                  <a:srgbClr val="F8B322"/>
                </a:solidFill>
              </a:rPr>
              <a:t>€</a:t>
            </a:r>
            <a:r>
              <a:rPr lang="sr-Latn-RS" sz="4400" dirty="0">
                <a:solidFill>
                  <a:srgbClr val="F8B322"/>
                </a:solidFill>
              </a:rPr>
              <a:t> 2,45</a:t>
            </a:r>
            <a:r>
              <a:rPr lang="en-US" sz="4400" dirty="0">
                <a:solidFill>
                  <a:srgbClr val="F8B322"/>
                </a:solidFill>
              </a:rPr>
              <a:t> </a:t>
            </a:r>
            <a:r>
              <a:rPr lang="sr-Latn-CS" sz="4400" dirty="0">
                <a:solidFill>
                  <a:srgbClr val="F8B322"/>
                </a:solidFill>
              </a:rPr>
              <a:t>mil</a:t>
            </a:r>
          </a:p>
          <a:p>
            <a:pPr algn="r"/>
            <a:r>
              <a:rPr lang="sr-Latn-RS" sz="3600" dirty="0"/>
              <a:t>+128%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468460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131373" y="551025"/>
            <a:ext cx="6027344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  <a:t> </a:t>
            </a:r>
            <a:b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</a:br>
            <a:endParaRPr lang="en-GB" sz="2900" kern="0" dirty="0">
              <a:solidFill>
                <a:srgbClr val="262827"/>
              </a:solidFill>
              <a:latin typeface="+mj-lt"/>
              <a:ea typeface="+mj-ea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994720710"/>
              </p:ext>
            </p:extLst>
          </p:nvPr>
        </p:nvGraphicFramePr>
        <p:xfrm>
          <a:off x="627351" y="1469241"/>
          <a:ext cx="5018616" cy="4402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1117428" y="1797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dirty="0"/>
              <a:t>SOCIAL MEDIA MARKETING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052457" y="859797"/>
            <a:ext cx="5763306" cy="2479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54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pPr algn="r"/>
            <a:r>
              <a:rPr lang="sr-Latn-CS" sz="2400" b="0" dirty="0"/>
              <a:t>Procenjena vrednost investicija u social media marketing </a:t>
            </a:r>
            <a:r>
              <a:rPr lang="sr-Latn-RS" sz="2400" b="0" dirty="0"/>
              <a:t>za</a:t>
            </a:r>
            <a:r>
              <a:rPr lang="en-US" sz="2400" b="0" dirty="0"/>
              <a:t> </a:t>
            </a:r>
            <a:r>
              <a:rPr lang="sr-Latn-CS" sz="2400" b="0" dirty="0"/>
              <a:t>201</a:t>
            </a:r>
            <a:r>
              <a:rPr lang="en-US" sz="2400" b="0" dirty="0"/>
              <a:t>6</a:t>
            </a:r>
            <a:r>
              <a:rPr lang="sr-Latn-CS" sz="2400" b="0" dirty="0"/>
              <a:t>.</a:t>
            </a:r>
            <a:r>
              <a:rPr lang="en-US" sz="2400" b="0" dirty="0"/>
              <a:t> </a:t>
            </a:r>
            <a:r>
              <a:rPr lang="en-US" sz="2400" b="0" dirty="0" err="1"/>
              <a:t>godin</a:t>
            </a:r>
            <a:r>
              <a:rPr lang="sr-Latn-RS" sz="2400" b="0" dirty="0"/>
              <a:t>u</a:t>
            </a:r>
            <a:r>
              <a:rPr lang="en-US" sz="2400" b="0" dirty="0"/>
              <a:t>:</a:t>
            </a:r>
            <a:endParaRPr lang="sr-Latn-RS" sz="2400" b="0" dirty="0"/>
          </a:p>
          <a:p>
            <a:pPr algn="r"/>
            <a:r>
              <a:rPr lang="en-GB" sz="4400" dirty="0">
                <a:solidFill>
                  <a:srgbClr val="F8B322"/>
                </a:solidFill>
              </a:rPr>
              <a:t>€</a:t>
            </a:r>
            <a:r>
              <a:rPr lang="sr-Latn-RS" sz="4400" dirty="0">
                <a:solidFill>
                  <a:srgbClr val="F8B322"/>
                </a:solidFill>
              </a:rPr>
              <a:t> 3</a:t>
            </a:r>
            <a:r>
              <a:rPr lang="sr-Latn-CS" sz="4400" dirty="0">
                <a:solidFill>
                  <a:srgbClr val="F8B322"/>
                </a:solidFill>
              </a:rPr>
              <a:t>,</a:t>
            </a:r>
            <a:r>
              <a:rPr lang="en-US" sz="4400" dirty="0">
                <a:solidFill>
                  <a:srgbClr val="F8B322"/>
                </a:solidFill>
              </a:rPr>
              <a:t>93 </a:t>
            </a:r>
            <a:r>
              <a:rPr lang="sr-Latn-CS" sz="4400" dirty="0">
                <a:solidFill>
                  <a:srgbClr val="F8B322"/>
                </a:solidFill>
              </a:rPr>
              <a:t>mil</a:t>
            </a:r>
          </a:p>
          <a:p>
            <a:pPr algn="r"/>
            <a:r>
              <a:rPr lang="sr-Latn-RS" sz="3600" dirty="0"/>
              <a:t>+19%</a:t>
            </a:r>
            <a:endParaRPr lang="en-GB" sz="3600" dirty="0"/>
          </a:p>
        </p:txBody>
      </p:sp>
      <p:sp>
        <p:nvSpPr>
          <p:cNvPr id="11" name="Straight Arrow Connector 10"/>
          <p:cNvSpPr/>
          <p:nvPr/>
        </p:nvSpPr>
        <p:spPr>
          <a:xfrm flipV="1">
            <a:off x="3309257" y="1716729"/>
            <a:ext cx="526737" cy="227432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12" name="TextBox 1"/>
          <p:cNvSpPr txBox="1"/>
          <p:nvPr/>
        </p:nvSpPr>
        <p:spPr>
          <a:xfrm>
            <a:off x="3165687" y="1234742"/>
            <a:ext cx="888021" cy="37963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sz="2400" b="1" dirty="0">
                <a:solidFill>
                  <a:srgbClr val="0070C0"/>
                </a:solidFill>
              </a:rPr>
              <a:t>19</a:t>
            </a:r>
            <a:r>
              <a:rPr lang="en-GB" sz="2400" b="1" dirty="0">
                <a:solidFill>
                  <a:srgbClr val="0070C0"/>
                </a:solidFill>
              </a:rPr>
              <a:t>%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81993927"/>
              </p:ext>
            </p:extLst>
          </p:nvPr>
        </p:nvGraphicFramePr>
        <p:xfrm>
          <a:off x="5645967" y="2480017"/>
          <a:ext cx="6441422" cy="3091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127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745610580"/>
              </p:ext>
            </p:extLst>
          </p:nvPr>
        </p:nvGraphicFramePr>
        <p:xfrm>
          <a:off x="1657351" y="1772888"/>
          <a:ext cx="9031287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1167435" y="1797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dirty="0"/>
              <a:t>OSTALE KATEGORIJE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167435" y="876315"/>
            <a:ext cx="9969091" cy="665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sz="2800" dirty="0">
                <a:solidFill>
                  <a:schemeClr val="bg1">
                    <a:lumMod val="65000"/>
                  </a:schemeClr>
                </a:solidFill>
              </a:rPr>
              <a:t>Procenjena vrednost investicija u ostalim kategorijama oglašavanja</a:t>
            </a:r>
          </a:p>
        </p:txBody>
      </p:sp>
    </p:spTree>
    <p:extLst>
      <p:ext uri="{BB962C8B-B14F-4D97-AF65-F5344CB8AC3E}">
        <p14:creationId xmlns:p14="http://schemas.microsoft.com/office/powerpoint/2010/main" val="2507785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/>
          </p:cNvSpPr>
          <p:nvPr/>
        </p:nvSpPr>
        <p:spPr bwMode="auto">
          <a:xfrm>
            <a:off x="3063757" y="2432982"/>
            <a:ext cx="6133646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sr-Latn-CS" sz="5400" b="1" dirty="0">
                <a:solidFill>
                  <a:srgbClr val="0070C0"/>
                </a:solidFill>
                <a:latin typeface="+mn-lt"/>
                <a:ea typeface="+mn-ea"/>
              </a:rPr>
              <a:t>PROGRAMMATIC</a:t>
            </a:r>
          </a:p>
          <a:p>
            <a:pPr algn="ctr">
              <a:defRPr/>
            </a:pPr>
            <a:r>
              <a:rPr lang="sr-Latn-CS" sz="5400" b="1" dirty="0">
                <a:solidFill>
                  <a:srgbClr val="0070C0"/>
                </a:solidFill>
                <a:latin typeface="+mn-lt"/>
                <a:ea typeface="+mn-ea"/>
              </a:rPr>
              <a:t>OGLAŠAVANJE</a:t>
            </a:r>
          </a:p>
        </p:txBody>
      </p:sp>
    </p:spTree>
    <p:extLst>
      <p:ext uri="{BB962C8B-B14F-4D97-AF65-F5344CB8AC3E}">
        <p14:creationId xmlns:p14="http://schemas.microsoft.com/office/powerpoint/2010/main" val="2600983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2163245" y="167979"/>
            <a:ext cx="7675415" cy="1192989"/>
          </a:xfrm>
        </p:spPr>
        <p:txBody>
          <a:bodyPr/>
          <a:lstStyle/>
          <a:p>
            <a:pPr eaLnBrk="1" hangingPunct="1"/>
            <a:r>
              <a:rPr lang="en-US" sz="3600" b="1" dirty="0">
                <a:solidFill>
                  <a:srgbClr val="0070C0"/>
                </a:solidFill>
                <a:latin typeface="+mn-lt"/>
                <a:ea typeface="+mn-ea"/>
              </a:rPr>
              <a:t>ISTORIJAT ADEX STUDIJE</a:t>
            </a:r>
            <a:endParaRPr lang="en-GB" sz="3600" b="1" dirty="0">
              <a:solidFill>
                <a:srgbClr val="0070C0"/>
              </a:solidFill>
              <a:latin typeface="+mn-lt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1813" y="1584444"/>
            <a:ext cx="847298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latin typeface="+mj-lt"/>
              </a:rPr>
              <a:t> </a:t>
            </a:r>
            <a:r>
              <a:rPr lang="sr-Latn-CS" sz="2200" dirty="0">
                <a:latin typeface="+mj-lt"/>
              </a:rPr>
              <a:t>IAB kao institucija pruža referentne podatke o veličini i obimu tržišta digitalnog oglašavanja </a:t>
            </a:r>
            <a:r>
              <a:rPr lang="en-US" sz="2200" dirty="0" err="1">
                <a:latin typeface="+mj-lt"/>
              </a:rPr>
              <a:t>na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globalnom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nivou</a:t>
            </a:r>
            <a:r>
              <a:rPr lang="sr-Latn-CS" sz="2200" dirty="0">
                <a:latin typeface="+mj-lt"/>
              </a:rPr>
              <a:t>.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200" dirty="0">
                <a:latin typeface="+mj-lt"/>
                <a:ea typeface="ＭＳ Ｐゴシック" pitchFamily="34" charset="-128"/>
              </a:rPr>
              <a:t> Prve podatke o stanju na online tržištu IAB je objavio 1996. godine za tržište SAD-a.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u-HU" sz="2200" dirty="0">
                <a:latin typeface="+mj-lt"/>
                <a:ea typeface="ＭＳ Ｐゴシック" pitchFamily="34" charset="-128"/>
              </a:rPr>
              <a:t> IAB Europe 2006.</a:t>
            </a:r>
            <a:r>
              <a:rPr lang="en-US" sz="2200" dirty="0">
                <a:latin typeface="+mj-lt"/>
                <a:ea typeface="ＭＳ Ｐゴシック" pitchFamily="34" charset="-128"/>
              </a:rPr>
              <a:t> </a:t>
            </a:r>
            <a:r>
              <a:rPr lang="hu-HU" sz="2200" dirty="0">
                <a:latin typeface="+mj-lt"/>
                <a:ea typeface="ＭＳ Ｐゴシック" pitchFamily="34" charset="-128"/>
              </a:rPr>
              <a:t>godine pokreće Ad</a:t>
            </a:r>
            <a:r>
              <a:rPr lang="en-US" sz="2200" dirty="0">
                <a:latin typeface="+mj-lt"/>
                <a:ea typeface="ＭＳ Ｐゴシック" pitchFamily="34" charset="-128"/>
              </a:rPr>
              <a:t>E</a:t>
            </a:r>
            <a:r>
              <a:rPr lang="hu-HU" sz="2200" dirty="0">
                <a:latin typeface="+mj-lt"/>
                <a:ea typeface="ＭＳ Ｐゴシック" pitchFamily="34" charset="-128"/>
              </a:rPr>
              <a:t>x projekat za Evropu.</a:t>
            </a:r>
            <a:endParaRPr lang="en-GB" sz="2200" dirty="0">
              <a:latin typeface="+mj-lt"/>
            </a:endParaRP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 Od 2012. </a:t>
            </a:r>
            <a:r>
              <a:rPr lang="en-US" sz="2200" dirty="0" err="1">
                <a:latin typeface="+mj-lt"/>
              </a:rPr>
              <a:t>godine</a:t>
            </a:r>
            <a:r>
              <a:rPr lang="sr-Latn-CS" sz="2200" dirty="0">
                <a:latin typeface="+mj-lt"/>
              </a:rPr>
              <a:t>,</a:t>
            </a:r>
            <a:r>
              <a:rPr lang="en-US" sz="2200" dirty="0">
                <a:latin typeface="+mj-lt"/>
              </a:rPr>
              <a:t> </a:t>
            </a:r>
            <a:r>
              <a:rPr lang="sr-Latn-CS" sz="2200" dirty="0">
                <a:latin typeface="+mj-lt"/>
              </a:rPr>
              <a:t>godišnj</a:t>
            </a:r>
            <a:r>
              <a:rPr lang="en-US" sz="2200" dirty="0">
                <a:latin typeface="+mj-lt"/>
              </a:rPr>
              <a:t>a</a:t>
            </a:r>
            <a:r>
              <a:rPr lang="sr-Latn-CS" sz="2200" dirty="0">
                <a:latin typeface="+mj-lt"/>
              </a:rPr>
              <a:t> Ad</a:t>
            </a:r>
            <a:r>
              <a:rPr lang="en-US" sz="2200" dirty="0">
                <a:latin typeface="+mj-lt"/>
              </a:rPr>
              <a:t>E</a:t>
            </a:r>
            <a:r>
              <a:rPr lang="sr-Latn-CS" sz="2200" dirty="0">
                <a:latin typeface="+mj-lt"/>
              </a:rPr>
              <a:t>x Benchmark </a:t>
            </a:r>
            <a:r>
              <a:rPr lang="en-US" sz="2200" dirty="0" err="1">
                <a:latin typeface="+mj-lt"/>
              </a:rPr>
              <a:t>studija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koju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objavljuje</a:t>
            </a:r>
            <a:r>
              <a:rPr lang="en-US" sz="2200" dirty="0">
                <a:latin typeface="+mj-lt"/>
              </a:rPr>
              <a:t> </a:t>
            </a:r>
            <a:r>
              <a:rPr lang="sr-Latn-CS" sz="2200" dirty="0">
                <a:latin typeface="+mj-lt"/>
              </a:rPr>
              <a:t>IAB Europe obuhvata i podatke o vrednosti tržišta digitalnog oglašavanja u Srbiji.</a:t>
            </a:r>
            <a:endParaRPr lang="en-GB" sz="2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3291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/>
          </p:nvPr>
        </p:nvGraphicFramePr>
        <p:xfrm>
          <a:off x="1614488" y="1743075"/>
          <a:ext cx="9031287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1117428" y="430429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sz="3600" dirty="0"/>
              <a:t>Udeo ukupnog oglasnog inventara prodatog putem Programmatic metoda</a:t>
            </a:r>
          </a:p>
        </p:txBody>
      </p:sp>
    </p:spTree>
    <p:extLst>
      <p:ext uri="{BB962C8B-B14F-4D97-AF65-F5344CB8AC3E}">
        <p14:creationId xmlns:p14="http://schemas.microsoft.com/office/powerpoint/2010/main" val="3881899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067577" y="499730"/>
            <a:ext cx="6027344" cy="520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3600" b="1">
                <a:solidFill>
                  <a:srgbClr val="0070C0"/>
                </a:solidFill>
                <a:latin typeface="+mn-lt"/>
                <a:ea typeface="+mn-ea"/>
              </a:defRPr>
            </a:lvl1pPr>
            <a:lvl2pPr eaLnBrk="0" hangingPunct="0"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2pPr>
            <a:lvl3pPr eaLnBrk="0" hangingPunct="0"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3pPr>
            <a:lvl4pPr eaLnBrk="0" hangingPunct="0"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4pPr>
            <a:lvl5pPr eaLnBrk="0" hangingPunct="0"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262827"/>
                </a:solidFill>
                <a:latin typeface="Calibri" pitchFamily="28" charset="0"/>
                <a:ea typeface="ＭＳ Ｐゴシック" pitchFamily="28" charset="-128"/>
              </a:defRPr>
            </a:lvl9pPr>
          </a:lstStyle>
          <a:p>
            <a:r>
              <a:rPr lang="en-GB" dirty="0"/>
              <a:t>K</a:t>
            </a:r>
            <a:r>
              <a:rPr lang="sr-Latn-CS" dirty="0"/>
              <a:t>LJUČNI PODACI I TRENDOVI</a:t>
            </a:r>
            <a:r>
              <a:rPr lang="en-GB" dirty="0"/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352" y="1292078"/>
            <a:ext cx="114728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CS" sz="2000" dirty="0">
                <a:latin typeface="+mj-lt"/>
              </a:rPr>
              <a:t>Ukupna vrednost tržišta digitalnog i interaktivnog oglašavanja u 201</a:t>
            </a:r>
            <a:r>
              <a:rPr lang="sr-Latn-RS" sz="2000" dirty="0">
                <a:latin typeface="+mj-lt"/>
              </a:rPr>
              <a:t>5</a:t>
            </a:r>
            <a:r>
              <a:rPr lang="sr-Latn-CS" sz="2000" dirty="0">
                <a:latin typeface="+mj-lt"/>
              </a:rPr>
              <a:t>. godini procenjena je na 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€</a:t>
            </a:r>
            <a:r>
              <a:rPr lang="sr-Latn-RS" sz="2000" b="1" dirty="0">
                <a:solidFill>
                  <a:srgbClr val="F8B322"/>
                </a:solidFill>
                <a:latin typeface="+mj-lt"/>
              </a:rPr>
              <a:t>2</a:t>
            </a:r>
            <a:r>
              <a:rPr lang="en-US" sz="2000" b="1" dirty="0">
                <a:solidFill>
                  <a:srgbClr val="F8B322"/>
                </a:solidFill>
                <a:latin typeface="+mj-lt"/>
              </a:rPr>
              <a:t>3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,</a:t>
            </a:r>
            <a:r>
              <a:rPr lang="en-US" sz="2000" b="1" dirty="0">
                <a:solidFill>
                  <a:srgbClr val="F8B322"/>
                </a:solidFill>
                <a:latin typeface="+mj-lt"/>
              </a:rPr>
              <a:t>7</a:t>
            </a:r>
            <a:r>
              <a:rPr lang="sr-Latn-RS" sz="2000" b="1" dirty="0">
                <a:solidFill>
                  <a:srgbClr val="F8B322"/>
                </a:solidFill>
                <a:latin typeface="+mj-lt"/>
              </a:rPr>
              <a:t> miliona</a:t>
            </a:r>
            <a:r>
              <a:rPr lang="en-US" sz="2000" dirty="0">
                <a:latin typeface="+mj-lt"/>
              </a:rPr>
              <a:t>, </a:t>
            </a:r>
            <a:r>
              <a:rPr lang="sr-Latn-CS" sz="2000" dirty="0">
                <a:latin typeface="+mj-lt"/>
              </a:rPr>
              <a:t>što uključuje i oglašavanje na mobilnim uređajima.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CS" sz="2000" dirty="0">
                <a:latin typeface="+mj-lt"/>
              </a:rPr>
              <a:t>Sa 201</a:t>
            </a:r>
            <a:r>
              <a:rPr lang="en-US" sz="2000" dirty="0">
                <a:latin typeface="+mj-lt"/>
              </a:rPr>
              <a:t>5</a:t>
            </a:r>
            <a:r>
              <a:rPr lang="sr-Latn-CS" sz="2000" dirty="0">
                <a:latin typeface="+mj-lt"/>
              </a:rPr>
              <a:t>. na 201</a:t>
            </a:r>
            <a:r>
              <a:rPr lang="en-US" sz="2000" dirty="0">
                <a:latin typeface="+mj-lt"/>
              </a:rPr>
              <a:t>6</a:t>
            </a:r>
            <a:r>
              <a:rPr lang="sr-Latn-CS" sz="2000" dirty="0">
                <a:latin typeface="+mj-lt"/>
              </a:rPr>
              <a:t>. godinu, zadržan je pozitivan dvocifren rast ukupne vrednosti tržišta od </a:t>
            </a:r>
            <a:r>
              <a:rPr lang="en-US" sz="2000" b="1" dirty="0">
                <a:solidFill>
                  <a:srgbClr val="F8B322"/>
                </a:solidFill>
                <a:latin typeface="+mj-lt"/>
              </a:rPr>
              <a:t>17,6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%</a:t>
            </a:r>
            <a:endParaRPr lang="sr-Latn-CS" sz="2000" dirty="0">
              <a:solidFill>
                <a:srgbClr val="F8B322"/>
              </a:solidFill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CS" sz="2000" b="1" dirty="0">
                <a:latin typeface="+mj-lt"/>
              </a:rPr>
              <a:t>Najveći rast investicija u 201</a:t>
            </a:r>
            <a:r>
              <a:rPr lang="en-US" sz="2000" b="1" dirty="0">
                <a:latin typeface="+mj-lt"/>
              </a:rPr>
              <a:t>6</a:t>
            </a:r>
            <a:r>
              <a:rPr lang="sr-Latn-CS" sz="2000" dirty="0">
                <a:latin typeface="+mj-lt"/>
              </a:rPr>
              <a:t>. godini zabeležili su segmenti </a:t>
            </a:r>
            <a:r>
              <a:rPr lang="sr-Latn-CS" sz="2000" b="1" dirty="0">
                <a:latin typeface="+mj-lt"/>
              </a:rPr>
              <a:t>mobilno oglašavanje</a:t>
            </a:r>
            <a:r>
              <a:rPr lang="sr-Latn-CS" sz="2000" dirty="0">
                <a:latin typeface="+mj-lt"/>
              </a:rPr>
              <a:t> 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(248%)</a:t>
            </a:r>
            <a:r>
              <a:rPr lang="sr-Latn-CS" sz="2000" dirty="0">
                <a:latin typeface="+mj-lt"/>
              </a:rPr>
              <a:t> i </a:t>
            </a:r>
            <a:r>
              <a:rPr lang="sr-Latn-CS" sz="2000" b="1" dirty="0">
                <a:latin typeface="+mj-lt"/>
              </a:rPr>
              <a:t>video oglašavanje</a:t>
            </a:r>
            <a:r>
              <a:rPr lang="sr-Latn-CS" sz="2000" dirty="0">
                <a:latin typeface="+mj-lt"/>
              </a:rPr>
              <a:t> 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(128%)</a:t>
            </a:r>
            <a:r>
              <a:rPr lang="sr-Latn-CS" sz="2000" dirty="0">
                <a:latin typeface="+mj-lt"/>
              </a:rPr>
              <a:t>, sa procenjenim vrednostima tržišta od </a:t>
            </a:r>
            <a:r>
              <a:rPr lang="en-GB" sz="2000" b="1" dirty="0">
                <a:solidFill>
                  <a:srgbClr val="F8B322"/>
                </a:solidFill>
                <a:latin typeface="+mj-lt"/>
              </a:rPr>
              <a:t>€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6,58 miliona</a:t>
            </a:r>
            <a:r>
              <a:rPr lang="sr-Latn-CS" sz="2000" dirty="0">
                <a:latin typeface="+mj-lt"/>
              </a:rPr>
              <a:t> i 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€2,45 miliona</a:t>
            </a:r>
            <a:r>
              <a:rPr lang="sr-Latn-CS" sz="2000" dirty="0">
                <a:latin typeface="+mj-lt"/>
              </a:rPr>
              <a:t>, respektivno.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r-Latn-RS" sz="2000" dirty="0">
                <a:latin typeface="+mj-lt"/>
              </a:rPr>
              <a:t>Iako u blagom padu </a:t>
            </a:r>
            <a:r>
              <a:rPr lang="sr-Latn-RS" sz="2000" b="1" dirty="0">
                <a:solidFill>
                  <a:srgbClr val="F8B322"/>
                </a:solidFill>
                <a:latin typeface="+mj-lt"/>
              </a:rPr>
              <a:t>(-1,7%) </a:t>
            </a:r>
            <a:r>
              <a:rPr lang="sr-Latn-RS" sz="2000" dirty="0">
                <a:latin typeface="+mj-lt"/>
              </a:rPr>
              <a:t>u odnosu na 201</a:t>
            </a:r>
            <a:r>
              <a:rPr lang="en-US" sz="2000" dirty="0">
                <a:latin typeface="+mj-lt"/>
              </a:rPr>
              <a:t>5</a:t>
            </a:r>
            <a:r>
              <a:rPr lang="sr-Latn-RS" sz="2000" dirty="0">
                <a:latin typeface="+mj-lt"/>
              </a:rPr>
              <a:t>. godinu, u</a:t>
            </a:r>
            <a:r>
              <a:rPr lang="en-US" sz="2000" dirty="0" err="1">
                <a:latin typeface="+mj-lt"/>
              </a:rPr>
              <a:t>kupnoj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vrednosti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tr</a:t>
            </a:r>
            <a:r>
              <a:rPr lang="sr-Latn-CS" sz="2000" dirty="0">
                <a:latin typeface="+mj-lt"/>
              </a:rPr>
              <a:t>žišta idalje najveći doprinos daje </a:t>
            </a:r>
            <a:r>
              <a:rPr lang="sr-Latn-CS" sz="2000" b="1" dirty="0">
                <a:latin typeface="+mj-lt"/>
              </a:rPr>
              <a:t>lokalno display oglašavanje </a:t>
            </a:r>
            <a:r>
              <a:rPr lang="sr-Latn-CS" sz="2000" dirty="0">
                <a:solidFill>
                  <a:srgbClr val="F8B322"/>
                </a:solidFill>
                <a:latin typeface="+mj-lt"/>
              </a:rPr>
              <a:t>(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42</a:t>
            </a:r>
            <a:r>
              <a:rPr lang="en-US" sz="2000" b="1" dirty="0">
                <a:solidFill>
                  <a:srgbClr val="F8B322"/>
                </a:solidFill>
                <a:latin typeface="+mj-lt"/>
              </a:rPr>
              <a:t>%</a:t>
            </a:r>
            <a:r>
              <a:rPr lang="sr-Latn-CS" sz="2000" dirty="0">
                <a:solidFill>
                  <a:srgbClr val="F8B322"/>
                </a:solidFill>
                <a:latin typeface="+mj-lt"/>
              </a:rPr>
              <a:t>)</a:t>
            </a:r>
            <a:r>
              <a:rPr lang="sr-Latn-CS" sz="2000" dirty="0">
                <a:latin typeface="+mj-lt"/>
              </a:rPr>
              <a:t> sa ukupnom neto vrednošću od </a:t>
            </a:r>
            <a:r>
              <a:rPr lang="sr-Latn-CS" sz="2000" b="1" dirty="0">
                <a:solidFill>
                  <a:srgbClr val="F8B322"/>
                </a:solidFill>
                <a:latin typeface="+mj-lt"/>
              </a:rPr>
              <a:t>€8,4 miliona</a:t>
            </a:r>
            <a:r>
              <a:rPr lang="sr-Latn-CS" sz="20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4053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73606" y="3767571"/>
            <a:ext cx="62590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CS" dirty="0">
                <a:latin typeface="+mj-lt"/>
              </a:rPr>
              <a:t>Za viš</a:t>
            </a:r>
            <a:r>
              <a:rPr lang="en-US" dirty="0">
                <a:latin typeface="+mj-lt"/>
              </a:rPr>
              <a:t>e informacija ili objavu za medije, </a:t>
            </a:r>
            <a:endParaRPr lang="sr-Latn-CS" dirty="0">
              <a:latin typeface="+mj-lt"/>
            </a:endParaRPr>
          </a:p>
          <a:p>
            <a:pPr algn="ctr"/>
            <a:r>
              <a:rPr lang="en-US" dirty="0">
                <a:latin typeface="+mj-lt"/>
              </a:rPr>
              <a:t>molimo kontaktirajte nas </a:t>
            </a:r>
            <a:r>
              <a:rPr lang="en-US" dirty="0" err="1">
                <a:latin typeface="+mj-lt"/>
              </a:rPr>
              <a:t>na</a:t>
            </a:r>
            <a:r>
              <a:rPr lang="en-US" dirty="0">
                <a:latin typeface="+mj-lt"/>
              </a:rPr>
              <a:t> </a:t>
            </a:r>
            <a:r>
              <a:rPr lang="sr-Latn-RS" dirty="0">
                <a:latin typeface="+mj-lt"/>
                <a:hlinkClick r:id="rId2"/>
              </a:rPr>
              <a:t>hello@iab.rs</a:t>
            </a:r>
            <a:r>
              <a:rPr lang="sr-Latn-RS" dirty="0">
                <a:latin typeface="+mj-lt"/>
              </a:rPr>
              <a:t> </a:t>
            </a:r>
            <a:r>
              <a:rPr lang="en-GB" dirty="0">
                <a:latin typeface="+mj-lt"/>
              </a:rPr>
              <a:t>  </a:t>
            </a:r>
            <a:endParaRPr lang="en-GB" dirty="0">
              <a:latin typeface="+mn-lt"/>
            </a:endParaRPr>
          </a:p>
        </p:txBody>
      </p:sp>
      <p:pic>
        <p:nvPicPr>
          <p:cNvPr id="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734" y="1611746"/>
            <a:ext cx="5438775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1221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2163245" y="167979"/>
            <a:ext cx="7675415" cy="119298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sr-Latn-CS" sz="3600" b="1" dirty="0">
                <a:solidFill>
                  <a:srgbClr val="0070C0"/>
                </a:solidFill>
                <a:latin typeface="+mn-lt"/>
                <a:ea typeface="+mn-ea"/>
              </a:rPr>
              <a:t>METODOLOGIJA</a:t>
            </a:r>
            <a:endParaRPr lang="en-GB" sz="3600" b="1" dirty="0">
              <a:solidFill>
                <a:srgbClr val="0070C0"/>
              </a:solidFill>
              <a:latin typeface="+mn-lt"/>
              <a:ea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12646" y="1409091"/>
            <a:ext cx="8423126" cy="34470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IAB Europe je od </a:t>
            </a:r>
            <a:r>
              <a:rPr lang="en-US" sz="2200" dirty="0" err="1">
                <a:latin typeface="+mj-lt"/>
              </a:rPr>
              <a:t>prethodne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godine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uveo</a:t>
            </a:r>
            <a:r>
              <a:rPr lang="en-US" sz="2200" dirty="0">
                <a:latin typeface="+mj-lt"/>
              </a:rPr>
              <a:t> </a:t>
            </a:r>
            <a:r>
              <a:rPr lang="sr-Latn-RS" sz="2200" dirty="0">
                <a:latin typeface="+mj-lt"/>
              </a:rPr>
              <a:t>primenu </a:t>
            </a:r>
            <a:r>
              <a:rPr lang="en-US" sz="2200" dirty="0" err="1">
                <a:latin typeface="+mj-lt"/>
              </a:rPr>
              <a:t>nove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metodologije</a:t>
            </a:r>
            <a:r>
              <a:rPr lang="en-US" sz="2200" dirty="0">
                <a:latin typeface="+mj-lt"/>
              </a:rPr>
              <a:t> </a:t>
            </a:r>
            <a:r>
              <a:rPr lang="sr-Latn-RS" sz="2200" dirty="0">
                <a:latin typeface="+mj-lt"/>
              </a:rPr>
              <a:t>i drugačije raspodele kategorija unutar AdEx studije u poređenju sa ranijim godinama.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200" dirty="0"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r-Latn-CS" sz="2200" dirty="0">
                <a:ea typeface="ＭＳ Ｐゴシック" pitchFamily="-110" charset="-128"/>
              </a:rPr>
              <a:t>Procena se i ove godine odnosi na iznose koji su dobijeni primenom klijentskih popusta na </a:t>
            </a:r>
            <a:r>
              <a:rPr lang="sr-Latn-CS" sz="2200" i="1" dirty="0">
                <a:ea typeface="ＭＳ Ｐゴシック" pitchFamily="-110" charset="-128"/>
              </a:rPr>
              <a:t>rate-card</a:t>
            </a:r>
            <a:r>
              <a:rPr lang="sr-Latn-CS" sz="2200" dirty="0">
                <a:ea typeface="ＭＳ Ｐゴシック" pitchFamily="-110" charset="-128"/>
              </a:rPr>
              <a:t> cene oglašavanja. </a:t>
            </a:r>
            <a:endParaRPr lang="en-US" sz="2200" dirty="0">
              <a:ea typeface="ＭＳ Ｐゴシック" pitchFamily="-110" charset="-128"/>
            </a:endParaRPr>
          </a:p>
          <a:p>
            <a:pPr>
              <a:spcBef>
                <a:spcPts val="600"/>
              </a:spcBef>
            </a:pPr>
            <a:endParaRPr lang="sr-Latn-RS" sz="22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r-Latn-CS" sz="2200" dirty="0"/>
              <a:t>Podaci korišćeni u ovom izveštaju su rezultat kalkulacije, istraživanja i procene stručnog tima IAB Serbia.</a:t>
            </a:r>
          </a:p>
        </p:txBody>
      </p:sp>
    </p:spTree>
    <p:extLst>
      <p:ext uri="{BB962C8B-B14F-4D97-AF65-F5344CB8AC3E}">
        <p14:creationId xmlns:p14="http://schemas.microsoft.com/office/powerpoint/2010/main" val="161355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/>
          </p:cNvSpPr>
          <p:nvPr/>
        </p:nvSpPr>
        <p:spPr bwMode="auto">
          <a:xfrm>
            <a:off x="3063757" y="2432982"/>
            <a:ext cx="6133646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sr-Latn-CS" sz="5400" b="1" dirty="0">
                <a:solidFill>
                  <a:srgbClr val="0070C0"/>
                </a:solidFill>
                <a:latin typeface="+mn-lt"/>
                <a:ea typeface="+mn-ea"/>
              </a:rPr>
              <a:t>NAJVAŽNIJI PODACI</a:t>
            </a:r>
          </a:p>
        </p:txBody>
      </p:sp>
    </p:spTree>
    <p:extLst>
      <p:ext uri="{BB962C8B-B14F-4D97-AF65-F5344CB8AC3E}">
        <p14:creationId xmlns:p14="http://schemas.microsoft.com/office/powerpoint/2010/main" val="177199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/>
          </p:cNvSpPr>
          <p:nvPr/>
        </p:nvSpPr>
        <p:spPr bwMode="auto">
          <a:xfrm>
            <a:off x="698635" y="2014641"/>
            <a:ext cx="10854534" cy="186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54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sr-Latn-CS" sz="4800" dirty="0"/>
              <a:t>Ukupna vrednost tržišta </a:t>
            </a:r>
            <a:r>
              <a:rPr lang="en-US" sz="4800" dirty="0"/>
              <a:t>u </a:t>
            </a:r>
            <a:r>
              <a:rPr lang="sr-Latn-CS" sz="4800" dirty="0"/>
              <a:t>201</a:t>
            </a:r>
            <a:r>
              <a:rPr lang="en-US" sz="4800" dirty="0"/>
              <a:t>6</a:t>
            </a:r>
            <a:r>
              <a:rPr lang="sr-Latn-CS" sz="4800" dirty="0"/>
              <a:t>.</a:t>
            </a:r>
            <a:r>
              <a:rPr lang="en-US" sz="4800" dirty="0"/>
              <a:t> </a:t>
            </a:r>
            <a:r>
              <a:rPr lang="en-US" sz="4800" dirty="0" err="1"/>
              <a:t>godini</a:t>
            </a:r>
            <a:r>
              <a:rPr lang="en-US" sz="4800" dirty="0"/>
              <a:t>:</a:t>
            </a:r>
            <a:endParaRPr lang="sr-Latn-CS" sz="4800" dirty="0"/>
          </a:p>
          <a:p>
            <a:r>
              <a:rPr lang="en-GB" sz="6600" dirty="0"/>
              <a:t>€</a:t>
            </a:r>
            <a:r>
              <a:rPr lang="sr-Latn-RS" sz="6600" dirty="0"/>
              <a:t> 2</a:t>
            </a:r>
            <a:r>
              <a:rPr lang="en-US" sz="6600" dirty="0"/>
              <a:t>3</a:t>
            </a:r>
            <a:r>
              <a:rPr lang="sr-Latn-CS" sz="6600" dirty="0"/>
              <a:t>,</a:t>
            </a:r>
            <a:r>
              <a:rPr lang="en-US" sz="6600" dirty="0"/>
              <a:t>7 </a:t>
            </a:r>
            <a:r>
              <a:rPr lang="sr-Latn-CS" sz="6600" dirty="0"/>
              <a:t>miliona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87871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131373" y="551025"/>
            <a:ext cx="6027344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  <a:t> </a:t>
            </a:r>
            <a:b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</a:br>
            <a:endParaRPr lang="en-GB" sz="2900" kern="0" dirty="0">
              <a:solidFill>
                <a:srgbClr val="262827"/>
              </a:solidFill>
              <a:latin typeface="+mj-lt"/>
              <a:ea typeface="+mj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117428" y="349008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GB" dirty="0"/>
              <a:t>Rast </a:t>
            </a:r>
            <a:r>
              <a:rPr lang="sr-Latn-CS" dirty="0"/>
              <a:t>tržišta digitalnog oglašavanja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0808339"/>
              </p:ext>
            </p:extLst>
          </p:nvPr>
        </p:nvGraphicFramePr>
        <p:xfrm>
          <a:off x="2131373" y="1158743"/>
          <a:ext cx="8128000" cy="4327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traight Arrow Connector 7"/>
          <p:cNvSpPr/>
          <p:nvPr/>
        </p:nvSpPr>
        <p:spPr>
          <a:xfrm flipV="1">
            <a:off x="5468030" y="2351314"/>
            <a:ext cx="2191657" cy="464456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9" name="TextBox 1"/>
          <p:cNvSpPr txBox="1"/>
          <p:nvPr/>
        </p:nvSpPr>
        <p:spPr>
          <a:xfrm>
            <a:off x="5857884" y="1971675"/>
            <a:ext cx="1300152" cy="37963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rgbClr val="0070C0"/>
                </a:solidFill>
              </a:rPr>
              <a:t>17,6</a:t>
            </a:r>
            <a:r>
              <a:rPr lang="en-GB" sz="2400" b="1" dirty="0">
                <a:solidFill>
                  <a:srgbClr val="0070C0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572726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131373" y="551025"/>
            <a:ext cx="6027344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defRPr/>
            </a:pPr>
            <a: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  <a:t> </a:t>
            </a:r>
            <a:br>
              <a:rPr lang="en-GB" sz="2900" kern="0" dirty="0">
                <a:solidFill>
                  <a:schemeClr val="hlink"/>
                </a:solidFill>
                <a:latin typeface="+mj-lt"/>
                <a:ea typeface="+mj-ea"/>
              </a:rPr>
            </a:br>
            <a:endParaRPr lang="en-GB" sz="2900" kern="0" dirty="0">
              <a:solidFill>
                <a:srgbClr val="262827"/>
              </a:solidFill>
              <a:latin typeface="+mj-lt"/>
              <a:ea typeface="+mj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117428" y="349008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GB" dirty="0"/>
              <a:t>Rast </a:t>
            </a:r>
            <a:r>
              <a:rPr lang="sr-Latn-CS" dirty="0"/>
              <a:t>tržišta digitalnog oglašavanja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757652854"/>
              </p:ext>
            </p:extLst>
          </p:nvPr>
        </p:nvGraphicFramePr>
        <p:xfrm>
          <a:off x="2131373" y="1028700"/>
          <a:ext cx="8441378" cy="4643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traight Arrow Connector 5"/>
          <p:cNvSpPr/>
          <p:nvPr/>
        </p:nvSpPr>
        <p:spPr>
          <a:xfrm flipV="1">
            <a:off x="3881306" y="3882071"/>
            <a:ext cx="423469" cy="568173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8" name="TextBox 1"/>
          <p:cNvSpPr txBox="1"/>
          <p:nvPr/>
        </p:nvSpPr>
        <p:spPr>
          <a:xfrm>
            <a:off x="3327952" y="3773714"/>
            <a:ext cx="976823" cy="2852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sz="1600" b="1" dirty="0">
                <a:solidFill>
                  <a:srgbClr val="0070C0"/>
                </a:solidFill>
              </a:rPr>
              <a:t>36</a:t>
            </a:r>
            <a:r>
              <a:rPr lang="en-US" sz="1600" b="1" dirty="0">
                <a:solidFill>
                  <a:srgbClr val="0070C0"/>
                </a:solidFill>
              </a:rPr>
              <a:t>,</a:t>
            </a:r>
            <a:r>
              <a:rPr lang="sr-Latn-RS" sz="1600" b="1" dirty="0">
                <a:solidFill>
                  <a:srgbClr val="0070C0"/>
                </a:solidFill>
              </a:rPr>
              <a:t>1</a:t>
            </a:r>
            <a:r>
              <a:rPr lang="en-GB" sz="1600" b="1" dirty="0">
                <a:solidFill>
                  <a:srgbClr val="0070C0"/>
                </a:solidFill>
              </a:rPr>
              <a:t>%</a:t>
            </a:r>
          </a:p>
        </p:txBody>
      </p:sp>
      <p:sp>
        <p:nvSpPr>
          <p:cNvPr id="9" name="Straight Arrow Connector 8"/>
          <p:cNvSpPr/>
          <p:nvPr/>
        </p:nvSpPr>
        <p:spPr>
          <a:xfrm flipV="1">
            <a:off x="4934101" y="3540485"/>
            <a:ext cx="461818" cy="323872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10" name="Straight Arrow Connector 9"/>
          <p:cNvSpPr/>
          <p:nvPr/>
        </p:nvSpPr>
        <p:spPr>
          <a:xfrm flipV="1">
            <a:off x="6010532" y="3185483"/>
            <a:ext cx="462260" cy="329871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11" name="Straight Arrow Connector 10"/>
          <p:cNvSpPr/>
          <p:nvPr/>
        </p:nvSpPr>
        <p:spPr>
          <a:xfrm flipV="1">
            <a:off x="6999238" y="2864968"/>
            <a:ext cx="466147" cy="348343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12" name="Straight Arrow Connector 11"/>
          <p:cNvSpPr/>
          <p:nvPr/>
        </p:nvSpPr>
        <p:spPr>
          <a:xfrm flipV="1">
            <a:off x="8099355" y="2494703"/>
            <a:ext cx="397531" cy="339407"/>
          </a:xfrm>
          <a:prstGeom prst="straightConnector1">
            <a:avLst/>
          </a:prstGeom>
          <a:ln w="25400">
            <a:solidFill>
              <a:srgbClr val="006FB7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/>
          </a:p>
        </p:txBody>
      </p:sp>
      <p:sp>
        <p:nvSpPr>
          <p:cNvPr id="13" name="TextBox 1"/>
          <p:cNvSpPr txBox="1"/>
          <p:nvPr/>
        </p:nvSpPr>
        <p:spPr>
          <a:xfrm>
            <a:off x="4445690" y="3302446"/>
            <a:ext cx="976823" cy="2852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0070C0"/>
                </a:solidFill>
              </a:rPr>
              <a:t>1</a:t>
            </a:r>
            <a:r>
              <a:rPr lang="sr-Latn-RS" sz="1600" b="1" dirty="0">
                <a:solidFill>
                  <a:srgbClr val="0070C0"/>
                </a:solidFill>
              </a:rPr>
              <a:t>7</a:t>
            </a:r>
            <a:r>
              <a:rPr lang="en-US" sz="1600" b="1" dirty="0">
                <a:solidFill>
                  <a:srgbClr val="0070C0"/>
                </a:solidFill>
              </a:rPr>
              <a:t>,</a:t>
            </a:r>
            <a:r>
              <a:rPr lang="sr-Latn-RS" sz="1600" b="1" dirty="0">
                <a:solidFill>
                  <a:srgbClr val="0070C0"/>
                </a:solidFill>
              </a:rPr>
              <a:t>3</a:t>
            </a:r>
            <a:r>
              <a:rPr lang="en-GB" sz="1600" b="1" dirty="0">
                <a:solidFill>
                  <a:srgbClr val="0070C0"/>
                </a:solidFill>
              </a:rPr>
              <a:t>%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5495969" y="2931497"/>
            <a:ext cx="976823" cy="2852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0070C0"/>
                </a:solidFill>
              </a:rPr>
              <a:t>1</a:t>
            </a:r>
            <a:r>
              <a:rPr lang="sr-Latn-RS" sz="1600" b="1" dirty="0">
                <a:solidFill>
                  <a:srgbClr val="0070C0"/>
                </a:solidFill>
              </a:rPr>
              <a:t>3</a:t>
            </a:r>
            <a:r>
              <a:rPr lang="en-US" sz="1600" b="1" dirty="0">
                <a:solidFill>
                  <a:srgbClr val="0070C0"/>
                </a:solidFill>
              </a:rPr>
              <a:t>,</a:t>
            </a:r>
            <a:r>
              <a:rPr lang="sr-Latn-RS" sz="1600" b="1" dirty="0">
                <a:solidFill>
                  <a:srgbClr val="0070C0"/>
                </a:solidFill>
              </a:rPr>
              <a:t>4</a:t>
            </a:r>
            <a:r>
              <a:rPr lang="en-GB" sz="1600" b="1" dirty="0">
                <a:solidFill>
                  <a:srgbClr val="0070C0"/>
                </a:solidFill>
              </a:rPr>
              <a:t>%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6647929" y="2577915"/>
            <a:ext cx="976823" cy="2852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0070C0"/>
                </a:solidFill>
              </a:rPr>
              <a:t>11,</a:t>
            </a:r>
            <a:r>
              <a:rPr lang="sr-Latn-RS" sz="1600" b="1" dirty="0">
                <a:solidFill>
                  <a:srgbClr val="0070C0"/>
                </a:solidFill>
              </a:rPr>
              <a:t>8</a:t>
            </a:r>
            <a:r>
              <a:rPr lang="en-GB" sz="1600" b="1" dirty="0">
                <a:solidFill>
                  <a:srgbClr val="0070C0"/>
                </a:solidFill>
              </a:rPr>
              <a:t>%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7624752" y="2261136"/>
            <a:ext cx="976823" cy="28522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0070C0"/>
                </a:solidFill>
              </a:rPr>
              <a:t>11,</a:t>
            </a:r>
            <a:r>
              <a:rPr lang="sr-Latn-RS" sz="1600" b="1" dirty="0">
                <a:solidFill>
                  <a:srgbClr val="0070C0"/>
                </a:solidFill>
              </a:rPr>
              <a:t>2</a:t>
            </a:r>
            <a:r>
              <a:rPr lang="en-GB" sz="1600" b="1" dirty="0">
                <a:solidFill>
                  <a:srgbClr val="0070C0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998793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146004" y="3549425"/>
            <a:ext cx="9969091" cy="1070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dirty="0"/>
              <a:t>NOVA KATEGORIZACIJA</a:t>
            </a:r>
            <a:endParaRPr lang="en-GB" dirty="0"/>
          </a:p>
        </p:txBody>
      </p:sp>
      <p:pic>
        <p:nvPicPr>
          <p:cNvPr id="1028" name="Picture 4" descr="https://pbs.twimg.com/profile_images/2304203566/iabeurope_web_400x40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269" y="564758"/>
            <a:ext cx="3148760" cy="314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57149" y="4714874"/>
            <a:ext cx="12134851" cy="112871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7582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200" y="2906326"/>
            <a:ext cx="1245406" cy="12454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170" y="2861286"/>
            <a:ext cx="1506942" cy="15069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833" y="3000114"/>
            <a:ext cx="1029261" cy="102926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4439058" y="1899903"/>
            <a:ext cx="2887690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PAID SEARCH</a:t>
            </a:r>
            <a:endParaRPr lang="en-GB" sz="3200" dirty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65055" y="1899903"/>
            <a:ext cx="2625173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DISPLAY</a:t>
            </a:r>
            <a:endParaRPr lang="en-GB" sz="3200" dirty="0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7735529" y="1899903"/>
            <a:ext cx="4227868" cy="73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>
              <a:defRPr sz="4800" b="1">
                <a:solidFill>
                  <a:srgbClr val="0070C0"/>
                </a:solidFill>
                <a:latin typeface="+mn-lt"/>
                <a:ea typeface="+mn-ea"/>
              </a:defRPr>
            </a:lvl1pPr>
          </a:lstStyle>
          <a:p>
            <a:r>
              <a:rPr lang="en-US" sz="3200" dirty="0"/>
              <a:t>OGLASI</a:t>
            </a:r>
          </a:p>
          <a:p>
            <a:r>
              <a:rPr lang="en-US" sz="3200" dirty="0"/>
              <a:t>I LISTINZI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665055" y="1757363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570316" y="1757362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8532725" y="1766886"/>
            <a:ext cx="2625173" cy="2610865"/>
          </a:xfrm>
          <a:prstGeom prst="roundRect">
            <a:avLst/>
          </a:prstGeom>
          <a:noFill/>
          <a:ln w="28575" cap="flat" cmpd="sng" algn="ctr">
            <a:solidFill>
              <a:srgbClr val="F8B32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403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970</Words>
  <Application>Microsoft Office PowerPoint</Application>
  <PresentationFormat>Widescreen</PresentationFormat>
  <Paragraphs>165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ＭＳ Ｐゴシック</vt:lpstr>
      <vt:lpstr>Arial</vt:lpstr>
      <vt:lpstr>Calibri</vt:lpstr>
      <vt:lpstr>Calibri Light</vt:lpstr>
      <vt:lpstr>Courier New</vt:lpstr>
      <vt:lpstr>Office Theme</vt:lpstr>
      <vt:lpstr>PowerPoint Presentation</vt:lpstr>
      <vt:lpstr>ISTORIJAT ADEX STUDIJE</vt:lpstr>
      <vt:lpstr>METODOLOGIJA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Guz od pileta</dc:creator>
  <cp:lastModifiedBy>Guz od pileta</cp:lastModifiedBy>
  <cp:revision>13</cp:revision>
  <dcterms:created xsi:type="dcterms:W3CDTF">2017-04-25T08:35:18Z</dcterms:created>
  <dcterms:modified xsi:type="dcterms:W3CDTF">2017-04-26T13:53:49Z</dcterms:modified>
</cp:coreProperties>
</file>